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7423" r:id="rId5"/>
    <p:sldId id="7474" r:id="rId6"/>
    <p:sldId id="7430" r:id="rId7"/>
    <p:sldId id="7472" r:id="rId8"/>
    <p:sldId id="7457" r:id="rId9"/>
    <p:sldId id="7459" r:id="rId10"/>
    <p:sldId id="7471" r:id="rId11"/>
    <p:sldId id="7476" r:id="rId12"/>
    <p:sldId id="7462" r:id="rId13"/>
    <p:sldId id="7460" r:id="rId14"/>
    <p:sldId id="7464" r:id="rId15"/>
    <p:sldId id="7445" r:id="rId16"/>
    <p:sldId id="7468" r:id="rId17"/>
    <p:sldId id="7478"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D4503D-9303-3CF3-BE3C-425B2F4D66EB}" name="BODINO Maria Claudia (DIGIT)" initials="BMC(" userId="S::Mariaclaudia.BODINO@ec.europa.eu::12842ee0-f64e-4708-aefb-36594b521e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orges, Lucie" initials="GL" lastIdx="1" clrIdx="0">
    <p:extLst>
      <p:ext uri="{19B8F6BF-5375-455C-9EA6-DF929625EA0E}">
        <p15:presenceInfo xmlns:p15="http://schemas.microsoft.com/office/powerpoint/2012/main" userId="S::lgeorges@deloitte.com::696cea1a-c2d5-495a-8913-bb77a384ea47" providerId="AD"/>
      </p:ext>
    </p:extLst>
  </p:cmAuthor>
  <p:cmAuthor id="2" name="Vella, Francesca" initials="VF" lastIdx="1" clrIdx="1">
    <p:extLst>
      <p:ext uri="{19B8F6BF-5375-455C-9EA6-DF929625EA0E}">
        <p15:presenceInfo xmlns:p15="http://schemas.microsoft.com/office/powerpoint/2012/main" userId="S::fvella@deloitte.it::1669a97e-64b4-4df6-8d07-e3e44a30f401" providerId="AD"/>
      </p:ext>
    </p:extLst>
  </p:cmAuthor>
  <p:cmAuthor id="3" name="Kokkinou, Theodora" initials="KT" lastIdx="1" clrIdx="2">
    <p:extLst>
      <p:ext uri="{19B8F6BF-5375-455C-9EA6-DF929625EA0E}">
        <p15:presenceInfo xmlns:p15="http://schemas.microsoft.com/office/powerpoint/2012/main" userId="S::tkokkinou@deloitte.gr::085cbcb1-2130-498e-a623-9a045ff4ca7d" providerId="AD"/>
      </p:ext>
    </p:extLst>
  </p:cmAuthor>
  <p:cmAuthor id="4" name="Ho, Yi Qi" initials="HYQ" lastIdx="15" clrIdx="3">
    <p:extLst>
      <p:ext uri="{19B8F6BF-5375-455C-9EA6-DF929625EA0E}">
        <p15:presenceInfo xmlns:p15="http://schemas.microsoft.com/office/powerpoint/2012/main" userId="S::yho@deloitte.com::93895593-f0d8-4146-8079-dd9dbbb515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2D84"/>
    <a:srgbClr val="8C2F87"/>
    <a:srgbClr val="3D2B7A"/>
    <a:srgbClr val="F4C226"/>
    <a:srgbClr val="FCD662"/>
    <a:srgbClr val="443187"/>
    <a:srgbClr val="3C2976"/>
    <a:srgbClr val="66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F2CF0-37E2-4535-97CF-A539A9CC5767}" v="856" vWet="858" dt="2023-10-20T13:46:00.197"/>
    <p1510:client id="{8B0DD3AD-279A-400C-865C-9D4B6AA808ED}" v="11" dt="2023-10-20T12:54:38.952"/>
    <p1510:client id="{8CA7BB25-B7B5-4959-A616-982ADA495B01}" v="7" dt="2023-10-20T12:31:10.739"/>
    <p1510:client id="{A79700B9-DB2E-047C-791E-BF070261EA33}" v="42" dt="2023-11-06T13:27:29.840"/>
    <p1510:client id="{AB7563C2-178C-466E-B282-DD50939E6E01}" v="1" dt="2023-11-22T08:36:30.243"/>
    <p1510:client id="{BA347D76-0D41-623A-C95A-13975FA101B4}" v="5" dt="2023-11-14T10:01:09.154"/>
    <p1510:client id="{BE29F7B8-B432-D24E-55DD-C0D8FD33CC8F}" v="78" dt="2023-10-20T12:43:06.675"/>
    <p1510:client id="{CAB3A5AA-6BD9-BA93-FD1B-B5AFDBA0423F}" v="215" dt="2023-10-20T08:38:56.345"/>
    <p1510:client id="{E5419C6D-B580-42BC-B2FB-571BE31923B2}" v="375" dt="2023-10-20T14:06:53.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AF1728-3742-4181-ABE9-E8AB3ED157A0}" type="doc">
      <dgm:prSet loTypeId="urn:microsoft.com/office/officeart/2005/8/layout/cycle1" loCatId="cycle" qsTypeId="urn:microsoft.com/office/officeart/2005/8/quickstyle/simple5" qsCatId="simple" csTypeId="urn:microsoft.com/office/officeart/2005/8/colors/accent1_5" csCatId="accent1" phldr="1"/>
      <dgm:spPr/>
      <dgm:t>
        <a:bodyPr/>
        <a:lstStyle/>
        <a:p>
          <a:endParaRPr lang="en-US"/>
        </a:p>
      </dgm:t>
    </dgm:pt>
    <dgm:pt modelId="{0B8A4C36-99B2-4C36-99BA-A6667304FDC9}">
      <dgm:prSet phldrT="[Text]"/>
      <dgm:spPr/>
      <dgm:t>
        <a:bodyPr/>
        <a:lstStyle/>
        <a:p>
          <a:r>
            <a:rPr lang="en-US" b="1"/>
            <a:t>1. Collection</a:t>
          </a:r>
        </a:p>
      </dgm:t>
    </dgm:pt>
    <dgm:pt modelId="{9821A640-1DD5-436A-A467-21846D68C59A}" type="parTrans" cxnId="{C39FDAEA-42ED-4B75-9465-8614F3109105}">
      <dgm:prSet/>
      <dgm:spPr/>
      <dgm:t>
        <a:bodyPr/>
        <a:lstStyle/>
        <a:p>
          <a:endParaRPr lang="en-US"/>
        </a:p>
      </dgm:t>
    </dgm:pt>
    <dgm:pt modelId="{42AA72C4-704B-4FD1-8C3F-9B2CDEBD5FCE}" type="sibTrans" cxnId="{C39FDAEA-42ED-4B75-9465-8614F3109105}">
      <dgm:prSet/>
      <dgm:spPr/>
      <dgm:t>
        <a:bodyPr/>
        <a:lstStyle/>
        <a:p>
          <a:endParaRPr lang="en-US"/>
        </a:p>
      </dgm:t>
    </dgm:pt>
    <dgm:pt modelId="{35E68FC5-E590-4DB8-9455-2421C2717FF3}">
      <dgm:prSet phldrT="[Text]"/>
      <dgm:spPr/>
      <dgm:t>
        <a:bodyPr/>
        <a:lstStyle/>
        <a:p>
          <a:r>
            <a:rPr lang="en-US" b="1"/>
            <a:t>2. Processing</a:t>
          </a:r>
        </a:p>
      </dgm:t>
    </dgm:pt>
    <dgm:pt modelId="{ADCDAD7A-AB3A-45AD-94A5-BF00164D1718}" type="parTrans" cxnId="{FFE69BCD-DC8D-4F9C-A129-C19FE3B1A9BD}">
      <dgm:prSet/>
      <dgm:spPr/>
      <dgm:t>
        <a:bodyPr/>
        <a:lstStyle/>
        <a:p>
          <a:endParaRPr lang="en-US"/>
        </a:p>
      </dgm:t>
    </dgm:pt>
    <dgm:pt modelId="{9EFE0D7F-0797-4F3E-96E3-A0B30D499EBE}" type="sibTrans" cxnId="{FFE69BCD-DC8D-4F9C-A129-C19FE3B1A9BD}">
      <dgm:prSet/>
      <dgm:spPr/>
      <dgm:t>
        <a:bodyPr/>
        <a:lstStyle/>
        <a:p>
          <a:endParaRPr lang="en-US"/>
        </a:p>
      </dgm:t>
    </dgm:pt>
    <dgm:pt modelId="{0A059ECC-B926-4421-9DA8-35250E6AEB0C}">
      <dgm:prSet phldrT="[Text]"/>
      <dgm:spPr/>
      <dgm:t>
        <a:bodyPr/>
        <a:lstStyle/>
        <a:p>
          <a:r>
            <a:rPr lang="en-US" b="1"/>
            <a:t>3. Analysis</a:t>
          </a:r>
        </a:p>
      </dgm:t>
    </dgm:pt>
    <dgm:pt modelId="{B7D9CE91-7C76-4142-B1C4-A625ADB29AB6}" type="parTrans" cxnId="{156377B4-9BB5-436D-8D4C-5A96BC1DD19B}">
      <dgm:prSet/>
      <dgm:spPr/>
      <dgm:t>
        <a:bodyPr/>
        <a:lstStyle/>
        <a:p>
          <a:endParaRPr lang="en-US"/>
        </a:p>
      </dgm:t>
    </dgm:pt>
    <dgm:pt modelId="{A1C74041-8E3E-400B-B39A-8E5D70AA9789}" type="sibTrans" cxnId="{156377B4-9BB5-436D-8D4C-5A96BC1DD19B}">
      <dgm:prSet/>
      <dgm:spPr/>
      <dgm:t>
        <a:bodyPr/>
        <a:lstStyle/>
        <a:p>
          <a:endParaRPr lang="en-US"/>
        </a:p>
      </dgm:t>
    </dgm:pt>
    <dgm:pt modelId="{CBAD7F32-779F-4DF0-9374-D66A2B7FEABB}">
      <dgm:prSet phldrT="[Text]"/>
      <dgm:spPr/>
      <dgm:t>
        <a:bodyPr/>
        <a:lstStyle/>
        <a:p>
          <a:r>
            <a:rPr lang="en-US" b="1"/>
            <a:t>4. Visualization</a:t>
          </a:r>
        </a:p>
      </dgm:t>
    </dgm:pt>
    <dgm:pt modelId="{58588B2D-E5ED-4B4D-86BE-CC071B46A332}" type="parTrans" cxnId="{513A604A-0321-4D6C-9441-3653073AF60A}">
      <dgm:prSet/>
      <dgm:spPr/>
      <dgm:t>
        <a:bodyPr/>
        <a:lstStyle/>
        <a:p>
          <a:endParaRPr lang="en-US"/>
        </a:p>
      </dgm:t>
    </dgm:pt>
    <dgm:pt modelId="{0A3004C3-2C90-4478-B090-9876EA50DD77}" type="sibTrans" cxnId="{513A604A-0321-4D6C-9441-3653073AF60A}">
      <dgm:prSet/>
      <dgm:spPr/>
      <dgm:t>
        <a:bodyPr/>
        <a:lstStyle/>
        <a:p>
          <a:endParaRPr lang="en-US"/>
        </a:p>
      </dgm:t>
    </dgm:pt>
    <dgm:pt modelId="{BD45E51A-17C1-485E-B52A-FBC80FFCC683}">
      <dgm:prSet phldrT="[Text]" custT="1"/>
      <dgm:spPr/>
      <dgm:t>
        <a:bodyPr/>
        <a:lstStyle/>
        <a:p>
          <a:r>
            <a:rPr lang="en-US" sz="2000" b="1"/>
            <a:t>5. </a:t>
          </a:r>
          <a:r>
            <a:rPr lang="en-US" sz="2400" b="1"/>
            <a:t>Decision-Making</a:t>
          </a:r>
          <a:endParaRPr lang="en-US" sz="2000" b="1"/>
        </a:p>
      </dgm:t>
    </dgm:pt>
    <dgm:pt modelId="{CCE8F4D4-B428-4C88-BECC-D7C463010287}" type="parTrans" cxnId="{0B481886-437F-41C3-9952-8377E968EDF4}">
      <dgm:prSet/>
      <dgm:spPr/>
      <dgm:t>
        <a:bodyPr/>
        <a:lstStyle/>
        <a:p>
          <a:endParaRPr lang="en-US"/>
        </a:p>
      </dgm:t>
    </dgm:pt>
    <dgm:pt modelId="{B63DE03C-A34E-4CB5-9F72-195DEFA402FF}" type="sibTrans" cxnId="{0B481886-437F-41C3-9952-8377E968EDF4}">
      <dgm:prSet/>
      <dgm:spPr/>
      <dgm:t>
        <a:bodyPr/>
        <a:lstStyle/>
        <a:p>
          <a:endParaRPr lang="en-US"/>
        </a:p>
      </dgm:t>
    </dgm:pt>
    <dgm:pt modelId="{49199B0D-5E7C-41B3-994D-5238A517351D}" type="pres">
      <dgm:prSet presAssocID="{47AF1728-3742-4181-ABE9-E8AB3ED157A0}" presName="cycle" presStyleCnt="0">
        <dgm:presLayoutVars>
          <dgm:dir/>
          <dgm:resizeHandles val="exact"/>
        </dgm:presLayoutVars>
      </dgm:prSet>
      <dgm:spPr/>
    </dgm:pt>
    <dgm:pt modelId="{AFBCB222-7324-4741-B803-6769C0878B6E}" type="pres">
      <dgm:prSet presAssocID="{0B8A4C36-99B2-4C36-99BA-A6667304FDC9}" presName="dummy" presStyleCnt="0"/>
      <dgm:spPr/>
    </dgm:pt>
    <dgm:pt modelId="{023CAA7F-33D3-4519-BAC7-7D377426FEC8}" type="pres">
      <dgm:prSet presAssocID="{0B8A4C36-99B2-4C36-99BA-A6667304FDC9}" presName="node" presStyleLbl="revTx" presStyleIdx="0" presStyleCnt="5" custScaleX="134490" custScaleY="46458" custRadScaleRad="113767" custRadScaleInc="109358">
        <dgm:presLayoutVars>
          <dgm:bulletEnabled val="1"/>
        </dgm:presLayoutVars>
      </dgm:prSet>
      <dgm:spPr/>
    </dgm:pt>
    <dgm:pt modelId="{4D2BFED1-A443-460B-80A2-52D2FAAABCF9}" type="pres">
      <dgm:prSet presAssocID="{42AA72C4-704B-4FD1-8C3F-9B2CDEBD5FCE}" presName="sibTrans" presStyleLbl="node1" presStyleIdx="0" presStyleCnt="5"/>
      <dgm:spPr/>
    </dgm:pt>
    <dgm:pt modelId="{D7B26D6B-73BE-40C6-BEB6-ABBE70FCE02E}" type="pres">
      <dgm:prSet presAssocID="{35E68FC5-E590-4DB8-9455-2421C2717FF3}" presName="dummy" presStyleCnt="0"/>
      <dgm:spPr/>
    </dgm:pt>
    <dgm:pt modelId="{5DD6BABC-AE5E-437E-86AD-4F1764DB640B}" type="pres">
      <dgm:prSet presAssocID="{35E68FC5-E590-4DB8-9455-2421C2717FF3}" presName="node" presStyleLbl="revTx" presStyleIdx="1" presStyleCnt="5" custScaleX="154075" custScaleY="50467" custRadScaleRad="121569" custRadScaleInc="90740">
        <dgm:presLayoutVars>
          <dgm:bulletEnabled val="1"/>
        </dgm:presLayoutVars>
      </dgm:prSet>
      <dgm:spPr/>
    </dgm:pt>
    <dgm:pt modelId="{FFD6E4A8-6B22-43DB-ADD6-5145FA133DE9}" type="pres">
      <dgm:prSet presAssocID="{9EFE0D7F-0797-4F3E-96E3-A0B30D499EBE}" presName="sibTrans" presStyleLbl="node1" presStyleIdx="1" presStyleCnt="5"/>
      <dgm:spPr/>
    </dgm:pt>
    <dgm:pt modelId="{78FC9E22-95E6-4817-8DC7-AEA5F2C26919}" type="pres">
      <dgm:prSet presAssocID="{0A059ECC-B926-4421-9DA8-35250E6AEB0C}" presName="dummy" presStyleCnt="0"/>
      <dgm:spPr/>
    </dgm:pt>
    <dgm:pt modelId="{7EA70C70-6B36-458F-9979-A8242ACE3A2B}" type="pres">
      <dgm:prSet presAssocID="{0A059ECC-B926-4421-9DA8-35250E6AEB0C}" presName="node" presStyleLbl="revTx" presStyleIdx="2" presStyleCnt="5" custScaleX="126901" custScaleY="45727" custRadScaleRad="114919" custRadScaleInc="180088">
        <dgm:presLayoutVars>
          <dgm:bulletEnabled val="1"/>
        </dgm:presLayoutVars>
      </dgm:prSet>
      <dgm:spPr/>
    </dgm:pt>
    <dgm:pt modelId="{F8EAB867-E9DC-47CA-9B6E-9EEFD82066D1}" type="pres">
      <dgm:prSet presAssocID="{A1C74041-8E3E-400B-B39A-8E5D70AA9789}" presName="sibTrans" presStyleLbl="node1" presStyleIdx="2" presStyleCnt="5"/>
      <dgm:spPr/>
    </dgm:pt>
    <dgm:pt modelId="{7635AA5F-97BF-49AD-9DC0-881FF9B461FD}" type="pres">
      <dgm:prSet presAssocID="{CBAD7F32-779F-4DF0-9374-D66A2B7FEABB}" presName="dummy" presStyleCnt="0"/>
      <dgm:spPr/>
    </dgm:pt>
    <dgm:pt modelId="{A2BBA8E1-D5F9-4797-ADBA-3A588050E85F}" type="pres">
      <dgm:prSet presAssocID="{CBAD7F32-779F-4DF0-9374-D66A2B7FEABB}" presName="node" presStyleLbl="revTx" presStyleIdx="3" presStyleCnt="5" custScaleX="160964" custScaleY="43049" custRadScaleRad="106498" custRadScaleInc="65449">
        <dgm:presLayoutVars>
          <dgm:bulletEnabled val="1"/>
        </dgm:presLayoutVars>
      </dgm:prSet>
      <dgm:spPr/>
    </dgm:pt>
    <dgm:pt modelId="{240BE6D6-5EEF-43B7-8E2F-795D3FC3EC72}" type="pres">
      <dgm:prSet presAssocID="{0A3004C3-2C90-4478-B090-9876EA50DD77}" presName="sibTrans" presStyleLbl="node1" presStyleIdx="3" presStyleCnt="5"/>
      <dgm:spPr/>
    </dgm:pt>
    <dgm:pt modelId="{013F1DD6-E071-4EC7-BD15-8FCD914813CB}" type="pres">
      <dgm:prSet presAssocID="{BD45E51A-17C1-485E-B52A-FBC80FFCC683}" presName="dummy" presStyleCnt="0"/>
      <dgm:spPr/>
    </dgm:pt>
    <dgm:pt modelId="{9238C5A9-8023-49CB-B367-0153DD23F0BA}" type="pres">
      <dgm:prSet presAssocID="{BD45E51A-17C1-485E-B52A-FBC80FFCC683}" presName="node" presStyleLbl="revTx" presStyleIdx="4" presStyleCnt="5" custScaleX="292087" custScaleY="46972" custRadScaleRad="100993" custRadScaleInc="-32592">
        <dgm:presLayoutVars>
          <dgm:bulletEnabled val="1"/>
        </dgm:presLayoutVars>
      </dgm:prSet>
      <dgm:spPr/>
    </dgm:pt>
    <dgm:pt modelId="{C42439D3-8CA0-43E0-B582-720809BC6819}" type="pres">
      <dgm:prSet presAssocID="{B63DE03C-A34E-4CB5-9F72-195DEFA402FF}" presName="sibTrans" presStyleLbl="node1" presStyleIdx="4" presStyleCnt="5"/>
      <dgm:spPr/>
    </dgm:pt>
  </dgm:ptLst>
  <dgm:cxnLst>
    <dgm:cxn modelId="{E0F8DE18-49E6-4523-820B-0AEEB6E045F5}" type="presOf" srcId="{A1C74041-8E3E-400B-B39A-8E5D70AA9789}" destId="{F8EAB867-E9DC-47CA-9B6E-9EEFD82066D1}" srcOrd="0" destOrd="0" presId="urn:microsoft.com/office/officeart/2005/8/layout/cycle1"/>
    <dgm:cxn modelId="{863F911C-CCA9-4547-B9EB-658860CA5196}" type="presOf" srcId="{0A059ECC-B926-4421-9DA8-35250E6AEB0C}" destId="{7EA70C70-6B36-458F-9979-A8242ACE3A2B}" srcOrd="0" destOrd="0" presId="urn:microsoft.com/office/officeart/2005/8/layout/cycle1"/>
    <dgm:cxn modelId="{36F7F01C-A52C-4C44-B758-B894251B9C6D}" type="presOf" srcId="{42AA72C4-704B-4FD1-8C3F-9B2CDEBD5FCE}" destId="{4D2BFED1-A443-460B-80A2-52D2FAAABCF9}" srcOrd="0" destOrd="0" presId="urn:microsoft.com/office/officeart/2005/8/layout/cycle1"/>
    <dgm:cxn modelId="{9FF17D1E-4903-4E4E-A42B-1E63D7B7EADB}" type="presOf" srcId="{0B8A4C36-99B2-4C36-99BA-A6667304FDC9}" destId="{023CAA7F-33D3-4519-BAC7-7D377426FEC8}" srcOrd="0" destOrd="0" presId="urn:microsoft.com/office/officeart/2005/8/layout/cycle1"/>
    <dgm:cxn modelId="{E0AE0437-0C34-4904-B192-CCDE785198BD}" type="presOf" srcId="{9EFE0D7F-0797-4F3E-96E3-A0B30D499EBE}" destId="{FFD6E4A8-6B22-43DB-ADD6-5145FA133DE9}" srcOrd="0" destOrd="0" presId="urn:microsoft.com/office/officeart/2005/8/layout/cycle1"/>
    <dgm:cxn modelId="{89C1053D-07E0-48BF-9516-4A9A00F1C2ED}" type="presOf" srcId="{B63DE03C-A34E-4CB5-9F72-195DEFA402FF}" destId="{C42439D3-8CA0-43E0-B582-720809BC6819}" srcOrd="0" destOrd="0" presId="urn:microsoft.com/office/officeart/2005/8/layout/cycle1"/>
    <dgm:cxn modelId="{513A604A-0321-4D6C-9441-3653073AF60A}" srcId="{47AF1728-3742-4181-ABE9-E8AB3ED157A0}" destId="{CBAD7F32-779F-4DF0-9374-D66A2B7FEABB}" srcOrd="3" destOrd="0" parTransId="{58588B2D-E5ED-4B4D-86BE-CC071B46A332}" sibTransId="{0A3004C3-2C90-4478-B090-9876EA50DD77}"/>
    <dgm:cxn modelId="{0D88164F-53AC-4D72-8F1C-3E6364259C02}" type="presOf" srcId="{0A3004C3-2C90-4478-B090-9876EA50DD77}" destId="{240BE6D6-5EEF-43B7-8E2F-795D3FC3EC72}" srcOrd="0" destOrd="0" presId="urn:microsoft.com/office/officeart/2005/8/layout/cycle1"/>
    <dgm:cxn modelId="{5269DA4F-0073-461D-8FA2-D17C22B8C0BE}" type="presOf" srcId="{BD45E51A-17C1-485E-B52A-FBC80FFCC683}" destId="{9238C5A9-8023-49CB-B367-0153DD23F0BA}" srcOrd="0" destOrd="0" presId="urn:microsoft.com/office/officeart/2005/8/layout/cycle1"/>
    <dgm:cxn modelId="{0B481886-437F-41C3-9952-8377E968EDF4}" srcId="{47AF1728-3742-4181-ABE9-E8AB3ED157A0}" destId="{BD45E51A-17C1-485E-B52A-FBC80FFCC683}" srcOrd="4" destOrd="0" parTransId="{CCE8F4D4-B428-4C88-BECC-D7C463010287}" sibTransId="{B63DE03C-A34E-4CB5-9F72-195DEFA402FF}"/>
    <dgm:cxn modelId="{0A45218B-95EA-41A7-8377-3572D5E19C6E}" type="presOf" srcId="{35E68FC5-E590-4DB8-9455-2421C2717FF3}" destId="{5DD6BABC-AE5E-437E-86AD-4F1764DB640B}" srcOrd="0" destOrd="0" presId="urn:microsoft.com/office/officeart/2005/8/layout/cycle1"/>
    <dgm:cxn modelId="{156377B4-9BB5-436D-8D4C-5A96BC1DD19B}" srcId="{47AF1728-3742-4181-ABE9-E8AB3ED157A0}" destId="{0A059ECC-B926-4421-9DA8-35250E6AEB0C}" srcOrd="2" destOrd="0" parTransId="{B7D9CE91-7C76-4142-B1C4-A625ADB29AB6}" sibTransId="{A1C74041-8E3E-400B-B39A-8E5D70AA9789}"/>
    <dgm:cxn modelId="{328C90BA-598C-45CA-96FF-BBDC178E0A9A}" type="presOf" srcId="{47AF1728-3742-4181-ABE9-E8AB3ED157A0}" destId="{49199B0D-5E7C-41B3-994D-5238A517351D}" srcOrd="0" destOrd="0" presId="urn:microsoft.com/office/officeart/2005/8/layout/cycle1"/>
    <dgm:cxn modelId="{93CCA9C7-77C0-463A-8C9D-6221CA5DE39D}" type="presOf" srcId="{CBAD7F32-779F-4DF0-9374-D66A2B7FEABB}" destId="{A2BBA8E1-D5F9-4797-ADBA-3A588050E85F}" srcOrd="0" destOrd="0" presId="urn:microsoft.com/office/officeart/2005/8/layout/cycle1"/>
    <dgm:cxn modelId="{FFE69BCD-DC8D-4F9C-A129-C19FE3B1A9BD}" srcId="{47AF1728-3742-4181-ABE9-E8AB3ED157A0}" destId="{35E68FC5-E590-4DB8-9455-2421C2717FF3}" srcOrd="1" destOrd="0" parTransId="{ADCDAD7A-AB3A-45AD-94A5-BF00164D1718}" sibTransId="{9EFE0D7F-0797-4F3E-96E3-A0B30D499EBE}"/>
    <dgm:cxn modelId="{C39FDAEA-42ED-4B75-9465-8614F3109105}" srcId="{47AF1728-3742-4181-ABE9-E8AB3ED157A0}" destId="{0B8A4C36-99B2-4C36-99BA-A6667304FDC9}" srcOrd="0" destOrd="0" parTransId="{9821A640-1DD5-436A-A467-21846D68C59A}" sibTransId="{42AA72C4-704B-4FD1-8C3F-9B2CDEBD5FCE}"/>
    <dgm:cxn modelId="{C756328D-ECC7-4378-885C-47FCF0D2F7B1}" type="presParOf" srcId="{49199B0D-5E7C-41B3-994D-5238A517351D}" destId="{AFBCB222-7324-4741-B803-6769C0878B6E}" srcOrd="0" destOrd="0" presId="urn:microsoft.com/office/officeart/2005/8/layout/cycle1"/>
    <dgm:cxn modelId="{C1553289-84AB-4F43-8289-5EF99595D23D}" type="presParOf" srcId="{49199B0D-5E7C-41B3-994D-5238A517351D}" destId="{023CAA7F-33D3-4519-BAC7-7D377426FEC8}" srcOrd="1" destOrd="0" presId="urn:microsoft.com/office/officeart/2005/8/layout/cycle1"/>
    <dgm:cxn modelId="{1F45E971-26DB-4A66-A0EC-5024CD745A8C}" type="presParOf" srcId="{49199B0D-5E7C-41B3-994D-5238A517351D}" destId="{4D2BFED1-A443-460B-80A2-52D2FAAABCF9}" srcOrd="2" destOrd="0" presId="urn:microsoft.com/office/officeart/2005/8/layout/cycle1"/>
    <dgm:cxn modelId="{6EF9A933-0624-4DFB-91C1-EB82D0AFB644}" type="presParOf" srcId="{49199B0D-5E7C-41B3-994D-5238A517351D}" destId="{D7B26D6B-73BE-40C6-BEB6-ABBE70FCE02E}" srcOrd="3" destOrd="0" presId="urn:microsoft.com/office/officeart/2005/8/layout/cycle1"/>
    <dgm:cxn modelId="{365843B2-4F07-4A21-9D61-65E409E173EE}" type="presParOf" srcId="{49199B0D-5E7C-41B3-994D-5238A517351D}" destId="{5DD6BABC-AE5E-437E-86AD-4F1764DB640B}" srcOrd="4" destOrd="0" presId="urn:microsoft.com/office/officeart/2005/8/layout/cycle1"/>
    <dgm:cxn modelId="{22A31323-3332-485D-A5A9-FC749FAF1D7E}" type="presParOf" srcId="{49199B0D-5E7C-41B3-994D-5238A517351D}" destId="{FFD6E4A8-6B22-43DB-ADD6-5145FA133DE9}" srcOrd="5" destOrd="0" presId="urn:microsoft.com/office/officeart/2005/8/layout/cycle1"/>
    <dgm:cxn modelId="{E623C34B-E6D9-429E-AE8B-9F320C12E62A}" type="presParOf" srcId="{49199B0D-5E7C-41B3-994D-5238A517351D}" destId="{78FC9E22-95E6-4817-8DC7-AEA5F2C26919}" srcOrd="6" destOrd="0" presId="urn:microsoft.com/office/officeart/2005/8/layout/cycle1"/>
    <dgm:cxn modelId="{1FD0DD2F-8CCE-4D2D-9DB2-C813B4B00020}" type="presParOf" srcId="{49199B0D-5E7C-41B3-994D-5238A517351D}" destId="{7EA70C70-6B36-458F-9979-A8242ACE3A2B}" srcOrd="7" destOrd="0" presId="urn:microsoft.com/office/officeart/2005/8/layout/cycle1"/>
    <dgm:cxn modelId="{C3FC9E54-DBF4-48BD-A82F-1D0941AD5C56}" type="presParOf" srcId="{49199B0D-5E7C-41B3-994D-5238A517351D}" destId="{F8EAB867-E9DC-47CA-9B6E-9EEFD82066D1}" srcOrd="8" destOrd="0" presId="urn:microsoft.com/office/officeart/2005/8/layout/cycle1"/>
    <dgm:cxn modelId="{678877F0-266E-423D-A4D2-AC89A8DA5C0F}" type="presParOf" srcId="{49199B0D-5E7C-41B3-994D-5238A517351D}" destId="{7635AA5F-97BF-49AD-9DC0-881FF9B461FD}" srcOrd="9" destOrd="0" presId="urn:microsoft.com/office/officeart/2005/8/layout/cycle1"/>
    <dgm:cxn modelId="{A3467696-1B18-4B8E-820A-E8C67A414B79}" type="presParOf" srcId="{49199B0D-5E7C-41B3-994D-5238A517351D}" destId="{A2BBA8E1-D5F9-4797-ADBA-3A588050E85F}" srcOrd="10" destOrd="0" presId="urn:microsoft.com/office/officeart/2005/8/layout/cycle1"/>
    <dgm:cxn modelId="{2245E69A-12F7-41D6-9ED2-EDDEA1EB11D9}" type="presParOf" srcId="{49199B0D-5E7C-41B3-994D-5238A517351D}" destId="{240BE6D6-5EEF-43B7-8E2F-795D3FC3EC72}" srcOrd="11" destOrd="0" presId="urn:microsoft.com/office/officeart/2005/8/layout/cycle1"/>
    <dgm:cxn modelId="{716E78A2-7EAB-41FA-B08B-9D10CD8A8D3C}" type="presParOf" srcId="{49199B0D-5E7C-41B3-994D-5238A517351D}" destId="{013F1DD6-E071-4EC7-BD15-8FCD914813CB}" srcOrd="12" destOrd="0" presId="urn:microsoft.com/office/officeart/2005/8/layout/cycle1"/>
    <dgm:cxn modelId="{0B9CEDA8-F234-4DFE-8AA9-AF81BB894459}" type="presParOf" srcId="{49199B0D-5E7C-41B3-994D-5238A517351D}" destId="{9238C5A9-8023-49CB-B367-0153DD23F0BA}" srcOrd="13" destOrd="0" presId="urn:microsoft.com/office/officeart/2005/8/layout/cycle1"/>
    <dgm:cxn modelId="{4BEC8DCD-2CB0-4E53-B7F5-A58B55DF3F24}" type="presParOf" srcId="{49199B0D-5E7C-41B3-994D-5238A517351D}" destId="{C42439D3-8CA0-43E0-B582-720809BC6819}"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CAA7F-33D3-4519-BAC7-7D377426FEC8}">
      <dsp:nvSpPr>
        <dsp:cNvPr id="0" name=""/>
        <dsp:cNvSpPr/>
      </dsp:nvSpPr>
      <dsp:spPr>
        <a:xfrm>
          <a:off x="4877113" y="1018470"/>
          <a:ext cx="1526962" cy="527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a:t>1. Collection</a:t>
          </a:r>
        </a:p>
      </dsp:txBody>
      <dsp:txXfrm>
        <a:off x="4877113" y="1018470"/>
        <a:ext cx="1526962" cy="527471"/>
      </dsp:txXfrm>
    </dsp:sp>
    <dsp:sp modelId="{4D2BFED1-A443-460B-80A2-52D2FAAABCF9}">
      <dsp:nvSpPr>
        <dsp:cNvPr id="0" name=""/>
        <dsp:cNvSpPr/>
      </dsp:nvSpPr>
      <dsp:spPr>
        <a:xfrm>
          <a:off x="1978874" y="334730"/>
          <a:ext cx="4255964" cy="4255964"/>
        </a:xfrm>
        <a:prstGeom prst="circularArrow">
          <a:avLst>
            <a:gd name="adj1" fmla="val 5202"/>
            <a:gd name="adj2" fmla="val 336051"/>
            <a:gd name="adj3" fmla="val 1586869"/>
            <a:gd name="adj4" fmla="val 19857116"/>
            <a:gd name="adj5" fmla="val 6069"/>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DD6BABC-AE5E-437E-86AD-4F1764DB640B}">
      <dsp:nvSpPr>
        <dsp:cNvPr id="0" name=""/>
        <dsp:cNvSpPr/>
      </dsp:nvSpPr>
      <dsp:spPr>
        <a:xfrm>
          <a:off x="4629066" y="3464631"/>
          <a:ext cx="1749325" cy="572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a:t>2. Processing</a:t>
          </a:r>
        </a:p>
      </dsp:txBody>
      <dsp:txXfrm>
        <a:off x="4629066" y="3464631"/>
        <a:ext cx="1749325" cy="572988"/>
      </dsp:txXfrm>
    </dsp:sp>
    <dsp:sp modelId="{FFD6E4A8-6B22-43DB-ADD6-5145FA133DE9}">
      <dsp:nvSpPr>
        <dsp:cNvPr id="0" name=""/>
        <dsp:cNvSpPr/>
      </dsp:nvSpPr>
      <dsp:spPr>
        <a:xfrm>
          <a:off x="1732786" y="598024"/>
          <a:ext cx="4255964" cy="4255964"/>
        </a:xfrm>
        <a:prstGeom prst="circularArrow">
          <a:avLst>
            <a:gd name="adj1" fmla="val 5202"/>
            <a:gd name="adj2" fmla="val 336051"/>
            <a:gd name="adj3" fmla="val 7599893"/>
            <a:gd name="adj4" fmla="val 2640013"/>
            <a:gd name="adj5" fmla="val 6069"/>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EA70C70-6B36-458F-9979-A8242ACE3A2B}">
      <dsp:nvSpPr>
        <dsp:cNvPr id="0" name=""/>
        <dsp:cNvSpPr/>
      </dsp:nvSpPr>
      <dsp:spPr>
        <a:xfrm>
          <a:off x="1533316" y="3604117"/>
          <a:ext cx="1440799" cy="51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a:t>3. Analysis</a:t>
          </a:r>
        </a:p>
      </dsp:txBody>
      <dsp:txXfrm>
        <a:off x="1533316" y="3604117"/>
        <a:ext cx="1440799" cy="519171"/>
      </dsp:txXfrm>
    </dsp:sp>
    <dsp:sp modelId="{F8EAB867-E9DC-47CA-9B6E-9EEFD82066D1}">
      <dsp:nvSpPr>
        <dsp:cNvPr id="0" name=""/>
        <dsp:cNvSpPr/>
      </dsp:nvSpPr>
      <dsp:spPr>
        <a:xfrm>
          <a:off x="1515071" y="513500"/>
          <a:ext cx="4255964" cy="4255964"/>
        </a:xfrm>
        <a:prstGeom prst="circularArrow">
          <a:avLst>
            <a:gd name="adj1" fmla="val 5202"/>
            <a:gd name="adj2" fmla="val 336051"/>
            <a:gd name="adj3" fmla="val 10526143"/>
            <a:gd name="adj4" fmla="val 8960835"/>
            <a:gd name="adj5" fmla="val 6069"/>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2BBA8E1-D5F9-4797-ADBA-3A588050E85F}">
      <dsp:nvSpPr>
        <dsp:cNvPr id="0" name=""/>
        <dsp:cNvSpPr/>
      </dsp:nvSpPr>
      <dsp:spPr>
        <a:xfrm>
          <a:off x="816659" y="2118558"/>
          <a:ext cx="1827541" cy="48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a:t>4. Visualization</a:t>
          </a:r>
        </a:p>
      </dsp:txBody>
      <dsp:txXfrm>
        <a:off x="816659" y="2118558"/>
        <a:ext cx="1827541" cy="488766"/>
      </dsp:txXfrm>
    </dsp:sp>
    <dsp:sp modelId="{240BE6D6-5EEF-43B7-8E2F-795D3FC3EC72}">
      <dsp:nvSpPr>
        <dsp:cNvPr id="0" name=""/>
        <dsp:cNvSpPr/>
      </dsp:nvSpPr>
      <dsp:spPr>
        <a:xfrm>
          <a:off x="1469815" y="301962"/>
          <a:ext cx="4255964" cy="4255964"/>
        </a:xfrm>
        <a:prstGeom prst="circularArrow">
          <a:avLst>
            <a:gd name="adj1" fmla="val 5202"/>
            <a:gd name="adj2" fmla="val 336051"/>
            <a:gd name="adj3" fmla="val 12967253"/>
            <a:gd name="adj4" fmla="val 11369546"/>
            <a:gd name="adj5" fmla="val 6069"/>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238C5A9-8023-49CB-B367-0153DD23F0BA}">
      <dsp:nvSpPr>
        <dsp:cNvPr id="0" name=""/>
        <dsp:cNvSpPr/>
      </dsp:nvSpPr>
      <dsp:spPr>
        <a:xfrm>
          <a:off x="761142" y="640058"/>
          <a:ext cx="3316275" cy="53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5. </a:t>
          </a:r>
          <a:r>
            <a:rPr lang="en-US" sz="2400" b="1" kern="1200"/>
            <a:t>Decision-Making</a:t>
          </a:r>
          <a:endParaRPr lang="en-US" sz="2000" b="1" kern="1200"/>
        </a:p>
      </dsp:txBody>
      <dsp:txXfrm>
        <a:off x="761142" y="640058"/>
        <a:ext cx="3316275" cy="533307"/>
      </dsp:txXfrm>
    </dsp:sp>
    <dsp:sp modelId="{C42439D3-8CA0-43E0-B582-720809BC6819}">
      <dsp:nvSpPr>
        <dsp:cNvPr id="0" name=""/>
        <dsp:cNvSpPr/>
      </dsp:nvSpPr>
      <dsp:spPr>
        <a:xfrm>
          <a:off x="1815102" y="-7736"/>
          <a:ext cx="4255964" cy="4255964"/>
        </a:xfrm>
        <a:prstGeom prst="circularArrow">
          <a:avLst>
            <a:gd name="adj1" fmla="val 5202"/>
            <a:gd name="adj2" fmla="val 336051"/>
            <a:gd name="adj3" fmla="val 19122015"/>
            <a:gd name="adj4" fmla="val 13897373"/>
            <a:gd name="adj5" fmla="val 6069"/>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0FE1A-A120-4343-9C78-CE408E9BE20A}" type="datetimeFigureOut">
              <a:rPr lang="en-GB" smtClean="0"/>
              <a:t>22/11/2023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4696A-94AB-47AD-BE9D-E2C4F708BB09}" type="slidenum">
              <a:rPr lang="en-GB" smtClean="0"/>
              <a:t>‹#›</a:t>
            </a:fld>
            <a:endParaRPr lang="en-GB"/>
          </a:p>
        </p:txBody>
      </p:sp>
    </p:spTree>
    <p:extLst>
      <p:ext uri="{BB962C8B-B14F-4D97-AF65-F5344CB8AC3E}">
        <p14:creationId xmlns:p14="http://schemas.microsoft.com/office/powerpoint/2010/main" val="1289372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igital-strategy.ec.europa.eu/en/activities/digital-programm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igital-strategy.ec.europa.eu/en/activities/digital-programm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igital-strategy.ec.europa.eu/en/activities/digital-program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Option 2: intro slide</a:t>
            </a:r>
          </a:p>
        </p:txBody>
      </p:sp>
      <p:sp>
        <p:nvSpPr>
          <p:cNvPr id="4" name="Slide Number Placeholder 3"/>
          <p:cNvSpPr>
            <a:spLocks noGrp="1"/>
          </p:cNvSpPr>
          <p:nvPr>
            <p:ph type="sldNum" sz="quarter" idx="5"/>
          </p:nvPr>
        </p:nvSpPr>
        <p:spPr/>
        <p:txBody>
          <a:bodyPr/>
          <a:lstStyle/>
          <a:p>
            <a:fld id="{3474696A-94AB-47AD-BE9D-E2C4F708BB09}" type="slidenum">
              <a:rPr lang="en-GB" smtClean="0"/>
              <a:t>1</a:t>
            </a:fld>
            <a:endParaRPr lang="en-GB"/>
          </a:p>
        </p:txBody>
      </p:sp>
    </p:spTree>
    <p:extLst>
      <p:ext uri="{BB962C8B-B14F-4D97-AF65-F5344CB8AC3E}">
        <p14:creationId xmlns:p14="http://schemas.microsoft.com/office/powerpoint/2010/main" val="1143358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In few words, BDTI is an enabler for a data driven public sector, a play ground free and ready to use data analytics platform, based on open source tools and cloud infrastructure, where EU public administration can play with data, test their ideas and implement their pilot project for a duration of six months.</a:t>
            </a:r>
          </a:p>
          <a:p>
            <a:pPr marL="0" marR="0">
              <a:lnSpc>
                <a:spcPct val="107000"/>
              </a:lnSpc>
              <a:spcBef>
                <a:spcPts val="0"/>
              </a:spcBef>
              <a:spcAft>
                <a:spcPts val="800"/>
              </a:spcAft>
            </a:pPr>
            <a:r>
              <a:rPr lang="en-IE" sz="1800" b="1">
                <a:effectLst/>
                <a:latin typeface="Calibri" panose="020F0502020204030204" pitchFamily="34" charset="0"/>
                <a:ea typeface="Calibri" panose="020F0502020204030204" pitchFamily="34" charset="0"/>
                <a:cs typeface="Times New Roman" panose="02020603050405020304" pitchFamily="18" charset="0"/>
              </a:rPr>
              <a:t>In particular, BDTI wants to Support</a:t>
            </a:r>
            <a:r>
              <a:rPr lang="en-IE" sz="1800">
                <a:effectLst/>
                <a:latin typeface="Calibri" panose="020F0502020204030204" pitchFamily="34" charset="0"/>
                <a:ea typeface="Calibri" panose="020F0502020204030204" pitchFamily="34" charset="0"/>
                <a:cs typeface="Times New Roman" panose="02020603050405020304" pitchFamily="18" charset="0"/>
              </a:rPr>
              <a:t> public administrations they maybe don’t have dedicated resources and infrastructure, providing them the necessary onboarding services and ready to use tools to experiment data-driven products for the public good.</a:t>
            </a:r>
          </a:p>
          <a:p>
            <a:pPr marL="0" marR="0">
              <a:lnSpc>
                <a:spcPct val="107000"/>
              </a:lnSpc>
              <a:spcBef>
                <a:spcPts val="0"/>
              </a:spcBef>
              <a:spcAft>
                <a:spcPts val="800"/>
              </a:spcAft>
            </a:pP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boost public administration at each level, local, regional and national, , in </a:t>
            </a:r>
            <a:r>
              <a:rPr lang="en-IE" sz="1800" b="1">
                <a:effectLst/>
                <a:latin typeface="Calibri" panose="020F0502020204030204" pitchFamily="34" charset="0"/>
                <a:ea typeface="Calibri" panose="020F0502020204030204" pitchFamily="34" charset="0"/>
                <a:cs typeface="Times New Roman" panose="02020603050405020304" pitchFamily="18" charset="0"/>
              </a:rPr>
              <a:t>testing</a:t>
            </a:r>
            <a:r>
              <a:rPr lang="en-IE" sz="1800">
                <a:effectLst/>
                <a:latin typeface="Calibri" panose="020F0502020204030204" pitchFamily="34" charset="0"/>
                <a:ea typeface="Calibri" panose="020F0502020204030204" pitchFamily="34" charset="0"/>
                <a:cs typeface="Times New Roman" panose="02020603050405020304" pitchFamily="18" charset="0"/>
              </a:rPr>
              <a:t> and developing data services and products with particular focus on</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Reusing public sector information in compliance with the Open data Directive and the legislative framework on data</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Experiment in the context of the EU data strategy, </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specifically within the different data spaces</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foster data collaboratives and data for good with Business to Government </a:t>
            </a:r>
          </a:p>
          <a:p>
            <a:endParaRPr lang="en-US">
              <a:cs typeface="Calibri"/>
            </a:endParaRPr>
          </a:p>
        </p:txBody>
      </p:sp>
      <p:sp>
        <p:nvSpPr>
          <p:cNvPr id="4" name="Slide Number Placeholder 3"/>
          <p:cNvSpPr>
            <a:spLocks noGrp="1"/>
          </p:cNvSpPr>
          <p:nvPr>
            <p:ph type="sldNum" sz="quarter" idx="5"/>
          </p:nvPr>
        </p:nvSpPr>
        <p:spPr/>
        <p:txBody>
          <a:bodyPr/>
          <a:lstStyle/>
          <a:p>
            <a:fld id="{3474696A-94AB-47AD-BE9D-E2C4F708BB09}" type="slidenum">
              <a:rPr lang="en-GB" smtClean="0"/>
              <a:t>10</a:t>
            </a:fld>
            <a:endParaRPr lang="en-GB"/>
          </a:p>
        </p:txBody>
      </p:sp>
    </p:spTree>
    <p:extLst>
      <p:ext uri="{BB962C8B-B14F-4D97-AF65-F5344CB8AC3E}">
        <p14:creationId xmlns:p14="http://schemas.microsoft.com/office/powerpoint/2010/main" val="3858554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In few words, BDTI is an enabler for a data driven public sector, a play ground free and ready to use data analytics platform, based on open source tools and cloud infrastructure, where EU public administration can play with data, test their ideas and implement their pilot project for a duration of six months.</a:t>
            </a:r>
          </a:p>
          <a:p>
            <a:pPr marL="0" marR="0">
              <a:lnSpc>
                <a:spcPct val="107000"/>
              </a:lnSpc>
              <a:spcBef>
                <a:spcPts val="0"/>
              </a:spcBef>
              <a:spcAft>
                <a:spcPts val="800"/>
              </a:spcAft>
            </a:pPr>
            <a:r>
              <a:rPr lang="en-IE" sz="1800" b="1">
                <a:effectLst/>
                <a:latin typeface="Calibri" panose="020F0502020204030204" pitchFamily="34" charset="0"/>
                <a:ea typeface="Calibri" panose="020F0502020204030204" pitchFamily="34" charset="0"/>
                <a:cs typeface="Times New Roman" panose="02020603050405020304" pitchFamily="18" charset="0"/>
              </a:rPr>
              <a:t>In particular, BDTI wants to Support</a:t>
            </a:r>
            <a:r>
              <a:rPr lang="en-IE" sz="1800">
                <a:effectLst/>
                <a:latin typeface="Calibri" panose="020F0502020204030204" pitchFamily="34" charset="0"/>
                <a:ea typeface="Calibri" panose="020F0502020204030204" pitchFamily="34" charset="0"/>
                <a:cs typeface="Times New Roman" panose="02020603050405020304" pitchFamily="18" charset="0"/>
              </a:rPr>
              <a:t> public administrations they maybe don’t have dedicated resources and infrastructure, providing them the necessary onboarding services and ready to use tools to experiment data-driven products for the public good.</a:t>
            </a:r>
          </a:p>
          <a:p>
            <a:pPr marL="0" marR="0">
              <a:lnSpc>
                <a:spcPct val="107000"/>
              </a:lnSpc>
              <a:spcBef>
                <a:spcPts val="0"/>
              </a:spcBef>
              <a:spcAft>
                <a:spcPts val="800"/>
              </a:spcAft>
            </a:pP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boost public administration at each level, local, regional and national, , in </a:t>
            </a:r>
            <a:r>
              <a:rPr lang="en-IE" sz="1800" b="1">
                <a:effectLst/>
                <a:latin typeface="Calibri" panose="020F0502020204030204" pitchFamily="34" charset="0"/>
                <a:ea typeface="Calibri" panose="020F0502020204030204" pitchFamily="34" charset="0"/>
                <a:cs typeface="Times New Roman" panose="02020603050405020304" pitchFamily="18" charset="0"/>
              </a:rPr>
              <a:t>testing</a:t>
            </a:r>
            <a:r>
              <a:rPr lang="en-IE" sz="1800">
                <a:effectLst/>
                <a:latin typeface="Calibri" panose="020F0502020204030204" pitchFamily="34" charset="0"/>
                <a:ea typeface="Calibri" panose="020F0502020204030204" pitchFamily="34" charset="0"/>
                <a:cs typeface="Times New Roman" panose="02020603050405020304" pitchFamily="18" charset="0"/>
              </a:rPr>
              <a:t> and developing data services and products with particular focus on</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Reusing public sector information in compliance with the Open data Directive and the legislative framework on data</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Experiment in the context of the EU data strategy, </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specifically within the different data spaces</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foster data collaboratives and data for good with Business to Government </a:t>
            </a:r>
          </a:p>
          <a:p>
            <a:endParaRPr lang="en-US">
              <a:cs typeface="Calibri"/>
            </a:endParaRPr>
          </a:p>
        </p:txBody>
      </p:sp>
      <p:sp>
        <p:nvSpPr>
          <p:cNvPr id="4" name="Slide Number Placeholder 3"/>
          <p:cNvSpPr>
            <a:spLocks noGrp="1"/>
          </p:cNvSpPr>
          <p:nvPr>
            <p:ph type="sldNum" sz="quarter" idx="5"/>
          </p:nvPr>
        </p:nvSpPr>
        <p:spPr/>
        <p:txBody>
          <a:bodyPr/>
          <a:lstStyle/>
          <a:p>
            <a:fld id="{3474696A-94AB-47AD-BE9D-E2C4F708BB09}" type="slidenum">
              <a:rPr lang="en-GB" smtClean="0"/>
              <a:t>11</a:t>
            </a:fld>
            <a:endParaRPr lang="en-GB"/>
          </a:p>
        </p:txBody>
      </p:sp>
    </p:spTree>
    <p:extLst>
      <p:ext uri="{BB962C8B-B14F-4D97-AF65-F5344CB8AC3E}">
        <p14:creationId xmlns:p14="http://schemas.microsoft.com/office/powerpoint/2010/main" val="3065458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Sans-Serif"/>
              <a:buChar char="•"/>
            </a:pPr>
            <a:r>
              <a:rPr lang="en-US">
                <a:cs typeface="Calibri"/>
              </a:rPr>
              <a:t>Mention the number of pilots we had until now</a:t>
            </a:r>
            <a:endParaRPr lang="en-US"/>
          </a:p>
        </p:txBody>
      </p:sp>
      <p:sp>
        <p:nvSpPr>
          <p:cNvPr id="4" name="Slide Number Placeholder 3"/>
          <p:cNvSpPr>
            <a:spLocks noGrp="1"/>
          </p:cNvSpPr>
          <p:nvPr>
            <p:ph type="sldNum" sz="quarter" idx="5"/>
          </p:nvPr>
        </p:nvSpPr>
        <p:spPr/>
        <p:txBody>
          <a:bodyPr/>
          <a:lstStyle/>
          <a:p>
            <a:fld id="{3474696A-94AB-47AD-BE9D-E2C4F708BB09}" type="slidenum">
              <a:rPr lang="en-GB" smtClean="0"/>
              <a:t>12</a:t>
            </a:fld>
            <a:endParaRPr lang="en-GB"/>
          </a:p>
        </p:txBody>
      </p:sp>
    </p:spTree>
    <p:extLst>
      <p:ext uri="{BB962C8B-B14F-4D97-AF65-F5344CB8AC3E}">
        <p14:creationId xmlns:p14="http://schemas.microsoft.com/office/powerpoint/2010/main" val="408972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74696A-94AB-47AD-BE9D-E2C4F708BB09}" type="slidenum">
              <a:rPr lang="en-GB" smtClean="0"/>
              <a:t>13</a:t>
            </a:fld>
            <a:endParaRPr lang="en-GB"/>
          </a:p>
        </p:txBody>
      </p:sp>
    </p:spTree>
    <p:extLst>
      <p:ext uri="{BB962C8B-B14F-4D97-AF65-F5344CB8AC3E}">
        <p14:creationId xmlns:p14="http://schemas.microsoft.com/office/powerpoint/2010/main" val="1947830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74696A-94AB-47AD-BE9D-E2C4F708BB09}" type="slidenum">
              <a:rPr lang="en-GB" smtClean="0"/>
              <a:t>14</a:t>
            </a:fld>
            <a:endParaRPr lang="en-GB"/>
          </a:p>
        </p:txBody>
      </p:sp>
    </p:spTree>
    <p:extLst>
      <p:ext uri="{BB962C8B-B14F-4D97-AF65-F5344CB8AC3E}">
        <p14:creationId xmlns:p14="http://schemas.microsoft.com/office/powerpoint/2010/main" val="1348971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Learn more about the Digital Europe </a:t>
            </a:r>
            <a:r>
              <a:rPr lang="en-US" i="1" err="1"/>
              <a:t>Programme</a:t>
            </a:r>
            <a:r>
              <a:rPr lang="en-US" i="1"/>
              <a:t>: </a:t>
            </a:r>
            <a:r>
              <a:rPr lang="en-US" i="1">
                <a:hlinkClick r:id="rId3"/>
              </a:rPr>
              <a:t>https://digital-strategy.ec.europa.eu/en/activities/digital-programme</a:t>
            </a:r>
            <a:endParaRPr lang="en-US"/>
          </a:p>
          <a:p>
            <a:r>
              <a:rPr lang="en-US">
                <a:cs typeface="Calibri"/>
              </a:rPr>
              <a:t> </a:t>
            </a:r>
          </a:p>
        </p:txBody>
      </p:sp>
      <p:sp>
        <p:nvSpPr>
          <p:cNvPr id="4" name="Slide Number Placeholder 3"/>
          <p:cNvSpPr>
            <a:spLocks noGrp="1"/>
          </p:cNvSpPr>
          <p:nvPr>
            <p:ph type="sldNum" sz="quarter" idx="5"/>
          </p:nvPr>
        </p:nvSpPr>
        <p:spPr/>
        <p:txBody>
          <a:bodyPr/>
          <a:lstStyle/>
          <a:p>
            <a:fld id="{3474696A-94AB-47AD-BE9D-E2C4F708BB09}" type="slidenum">
              <a:rPr lang="en-GB" smtClean="0"/>
              <a:t>2</a:t>
            </a:fld>
            <a:endParaRPr lang="en-GB"/>
          </a:p>
        </p:txBody>
      </p:sp>
    </p:spTree>
    <p:extLst>
      <p:ext uri="{BB962C8B-B14F-4D97-AF65-F5344CB8AC3E}">
        <p14:creationId xmlns:p14="http://schemas.microsoft.com/office/powerpoint/2010/main" val="97706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474696A-94AB-47AD-BE9D-E2C4F708BB09}" type="slidenum">
              <a:rPr lang="en-GB" smtClean="0"/>
              <a:t>3</a:t>
            </a:fld>
            <a:endParaRPr lang="en-GB"/>
          </a:p>
        </p:txBody>
      </p:sp>
    </p:spTree>
    <p:extLst>
      <p:ext uri="{BB962C8B-B14F-4D97-AF65-F5344CB8AC3E}">
        <p14:creationId xmlns:p14="http://schemas.microsoft.com/office/powerpoint/2010/main" val="47500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Learn more about the Digital Europe </a:t>
            </a:r>
            <a:r>
              <a:rPr lang="en-US" i="1" err="1"/>
              <a:t>Programme</a:t>
            </a:r>
            <a:r>
              <a:rPr lang="en-US" i="1"/>
              <a:t>: </a:t>
            </a:r>
            <a:r>
              <a:rPr lang="en-US" i="1">
                <a:hlinkClick r:id="rId3"/>
              </a:rPr>
              <a:t>https://digital-strategy.ec.europa.eu/en/activities/digital-programme</a:t>
            </a:r>
            <a:endParaRPr lang="en-US"/>
          </a:p>
          <a:p>
            <a:r>
              <a:rPr lang="en-US">
                <a:cs typeface="Calibri"/>
              </a:rPr>
              <a:t> </a:t>
            </a:r>
          </a:p>
        </p:txBody>
      </p:sp>
      <p:sp>
        <p:nvSpPr>
          <p:cNvPr id="4" name="Slide Number Placeholder 3"/>
          <p:cNvSpPr>
            <a:spLocks noGrp="1"/>
          </p:cNvSpPr>
          <p:nvPr>
            <p:ph type="sldNum" sz="quarter" idx="5"/>
          </p:nvPr>
        </p:nvSpPr>
        <p:spPr/>
        <p:txBody>
          <a:bodyPr/>
          <a:lstStyle/>
          <a:p>
            <a:fld id="{3474696A-94AB-47AD-BE9D-E2C4F708BB09}" type="slidenum">
              <a:rPr lang="en-GB" smtClean="0"/>
              <a:t>4</a:t>
            </a:fld>
            <a:endParaRPr lang="en-GB"/>
          </a:p>
        </p:txBody>
      </p:sp>
    </p:spTree>
    <p:extLst>
      <p:ext uri="{BB962C8B-B14F-4D97-AF65-F5344CB8AC3E}">
        <p14:creationId xmlns:p14="http://schemas.microsoft.com/office/powerpoint/2010/main" val="244049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Learn more about the Digital Europe </a:t>
            </a:r>
            <a:r>
              <a:rPr lang="en-US" i="1" err="1"/>
              <a:t>Programme</a:t>
            </a:r>
            <a:r>
              <a:rPr lang="en-US" i="1"/>
              <a:t>: </a:t>
            </a:r>
            <a:r>
              <a:rPr lang="en-US" i="1">
                <a:hlinkClick r:id="rId3"/>
              </a:rPr>
              <a:t>https://digital-strategy.ec.europa.eu/en/activities/digital-programme</a:t>
            </a:r>
            <a:endParaRPr lang="en-US"/>
          </a:p>
          <a:p>
            <a:r>
              <a:rPr lang="en-US">
                <a:cs typeface="Calibri"/>
              </a:rPr>
              <a:t> </a:t>
            </a:r>
          </a:p>
        </p:txBody>
      </p:sp>
      <p:sp>
        <p:nvSpPr>
          <p:cNvPr id="4" name="Slide Number Placeholder 3"/>
          <p:cNvSpPr>
            <a:spLocks noGrp="1"/>
          </p:cNvSpPr>
          <p:nvPr>
            <p:ph type="sldNum" sz="quarter" idx="5"/>
          </p:nvPr>
        </p:nvSpPr>
        <p:spPr/>
        <p:txBody>
          <a:bodyPr/>
          <a:lstStyle/>
          <a:p>
            <a:fld id="{3474696A-94AB-47AD-BE9D-E2C4F708BB09}" type="slidenum">
              <a:rPr lang="en-GB" smtClean="0"/>
              <a:t>5</a:t>
            </a:fld>
            <a:endParaRPr lang="en-GB"/>
          </a:p>
        </p:txBody>
      </p:sp>
    </p:spTree>
    <p:extLst>
      <p:ext uri="{BB962C8B-B14F-4D97-AF65-F5344CB8AC3E}">
        <p14:creationId xmlns:p14="http://schemas.microsoft.com/office/powerpoint/2010/main" val="523114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In few words, BDTI is an enabler for a data driven public sector, a play ground free and ready to use data analytics platform, based on open source tools and cloud infrastructure, where EU public administration can play with data, test their ideas and implement their pilot project for a duration of six months.</a:t>
            </a:r>
          </a:p>
          <a:p>
            <a:pPr marL="0" marR="0">
              <a:lnSpc>
                <a:spcPct val="107000"/>
              </a:lnSpc>
              <a:spcBef>
                <a:spcPts val="0"/>
              </a:spcBef>
              <a:spcAft>
                <a:spcPts val="800"/>
              </a:spcAft>
            </a:pPr>
            <a:r>
              <a:rPr lang="en-IE" sz="1800" b="1">
                <a:effectLst/>
                <a:latin typeface="Calibri" panose="020F0502020204030204" pitchFamily="34" charset="0"/>
                <a:ea typeface="Calibri" panose="020F0502020204030204" pitchFamily="34" charset="0"/>
                <a:cs typeface="Times New Roman" panose="02020603050405020304" pitchFamily="18" charset="0"/>
              </a:rPr>
              <a:t>In particular, BDTI wants to Support</a:t>
            </a:r>
            <a:r>
              <a:rPr lang="en-IE" sz="1800">
                <a:effectLst/>
                <a:latin typeface="Calibri" panose="020F0502020204030204" pitchFamily="34" charset="0"/>
                <a:ea typeface="Calibri" panose="020F0502020204030204" pitchFamily="34" charset="0"/>
                <a:cs typeface="Times New Roman" panose="02020603050405020304" pitchFamily="18" charset="0"/>
              </a:rPr>
              <a:t> public administrations they maybe don’t have dedicated resources and infrastructure, providing them the necessary onboarding services and ready to use tools to experiment data-driven products for the public good.</a:t>
            </a:r>
          </a:p>
          <a:p>
            <a:pPr marL="0" marR="0">
              <a:lnSpc>
                <a:spcPct val="107000"/>
              </a:lnSpc>
              <a:spcBef>
                <a:spcPts val="0"/>
              </a:spcBef>
              <a:spcAft>
                <a:spcPts val="800"/>
              </a:spcAft>
            </a:pP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boost public administration at each level, local, regional and national, , in </a:t>
            </a:r>
            <a:r>
              <a:rPr lang="en-IE" sz="1800" b="1">
                <a:effectLst/>
                <a:latin typeface="Calibri" panose="020F0502020204030204" pitchFamily="34" charset="0"/>
                <a:ea typeface="Calibri" panose="020F0502020204030204" pitchFamily="34" charset="0"/>
                <a:cs typeface="Times New Roman" panose="02020603050405020304" pitchFamily="18" charset="0"/>
              </a:rPr>
              <a:t>testing</a:t>
            </a:r>
            <a:r>
              <a:rPr lang="en-IE" sz="1800">
                <a:effectLst/>
                <a:latin typeface="Calibri" panose="020F0502020204030204" pitchFamily="34" charset="0"/>
                <a:ea typeface="Calibri" panose="020F0502020204030204" pitchFamily="34" charset="0"/>
                <a:cs typeface="Times New Roman" panose="02020603050405020304" pitchFamily="18" charset="0"/>
              </a:rPr>
              <a:t> and developing data services and products with particular focus on</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Reusing public sector information in compliance with the Open data Directive and the legislative framework on data</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Experiment in the context of the EU data strategy, </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specifically within the different data spaces</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foster data collaboratives and data for good with Business to Government </a:t>
            </a:r>
          </a:p>
          <a:p>
            <a:endParaRPr lang="en-US">
              <a:cs typeface="Calibri"/>
            </a:endParaRPr>
          </a:p>
        </p:txBody>
      </p:sp>
      <p:sp>
        <p:nvSpPr>
          <p:cNvPr id="4" name="Slide Number Placeholder 3"/>
          <p:cNvSpPr>
            <a:spLocks noGrp="1"/>
          </p:cNvSpPr>
          <p:nvPr>
            <p:ph type="sldNum" sz="quarter" idx="5"/>
          </p:nvPr>
        </p:nvSpPr>
        <p:spPr/>
        <p:txBody>
          <a:bodyPr/>
          <a:lstStyle/>
          <a:p>
            <a:fld id="{3474696A-94AB-47AD-BE9D-E2C4F708BB09}" type="slidenum">
              <a:rPr lang="en-GB" smtClean="0"/>
              <a:t>6</a:t>
            </a:fld>
            <a:endParaRPr lang="en-GB"/>
          </a:p>
        </p:txBody>
      </p:sp>
    </p:spTree>
    <p:extLst>
      <p:ext uri="{BB962C8B-B14F-4D97-AF65-F5344CB8AC3E}">
        <p14:creationId xmlns:p14="http://schemas.microsoft.com/office/powerpoint/2010/main" val="145197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In few words, BDTI is an enabler for a data driven public sector, a play ground free and ready to use data analytics platform, based on open source tools and cloud infrastructure, where EU public administration can play with data, test their ideas and implement their pilot project for a duration of six months.</a:t>
            </a:r>
          </a:p>
          <a:p>
            <a:pPr marL="0" marR="0">
              <a:lnSpc>
                <a:spcPct val="107000"/>
              </a:lnSpc>
              <a:spcBef>
                <a:spcPts val="0"/>
              </a:spcBef>
              <a:spcAft>
                <a:spcPts val="800"/>
              </a:spcAft>
            </a:pPr>
            <a:r>
              <a:rPr lang="en-IE" sz="1800" b="1">
                <a:effectLst/>
                <a:latin typeface="Calibri" panose="020F0502020204030204" pitchFamily="34" charset="0"/>
                <a:ea typeface="Calibri" panose="020F0502020204030204" pitchFamily="34" charset="0"/>
                <a:cs typeface="Times New Roman" panose="02020603050405020304" pitchFamily="18" charset="0"/>
              </a:rPr>
              <a:t>In particular, BDTI wants to Support</a:t>
            </a:r>
            <a:r>
              <a:rPr lang="en-IE" sz="1800">
                <a:effectLst/>
                <a:latin typeface="Calibri" panose="020F0502020204030204" pitchFamily="34" charset="0"/>
                <a:ea typeface="Calibri" panose="020F0502020204030204" pitchFamily="34" charset="0"/>
                <a:cs typeface="Times New Roman" panose="02020603050405020304" pitchFamily="18" charset="0"/>
              </a:rPr>
              <a:t> public administrations they maybe don’t have dedicated resources and infrastructure, providing them the necessary onboarding services and ready to use tools to experiment data-driven products for the public good.</a:t>
            </a:r>
          </a:p>
          <a:p>
            <a:pPr marL="0" marR="0">
              <a:lnSpc>
                <a:spcPct val="107000"/>
              </a:lnSpc>
              <a:spcBef>
                <a:spcPts val="0"/>
              </a:spcBef>
              <a:spcAft>
                <a:spcPts val="800"/>
              </a:spcAft>
            </a:pP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boost public administration at each level, local, regional and national, , in </a:t>
            </a:r>
            <a:r>
              <a:rPr lang="en-IE" sz="1800" b="1">
                <a:effectLst/>
                <a:latin typeface="Calibri" panose="020F0502020204030204" pitchFamily="34" charset="0"/>
                <a:ea typeface="Calibri" panose="020F0502020204030204" pitchFamily="34" charset="0"/>
                <a:cs typeface="Times New Roman" panose="02020603050405020304" pitchFamily="18" charset="0"/>
              </a:rPr>
              <a:t>testing</a:t>
            </a:r>
            <a:r>
              <a:rPr lang="en-IE" sz="1800">
                <a:effectLst/>
                <a:latin typeface="Calibri" panose="020F0502020204030204" pitchFamily="34" charset="0"/>
                <a:ea typeface="Calibri" panose="020F0502020204030204" pitchFamily="34" charset="0"/>
                <a:cs typeface="Times New Roman" panose="02020603050405020304" pitchFamily="18" charset="0"/>
              </a:rPr>
              <a:t> and developing data services and products with particular focus on</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Reusing public sector information in compliance with the Open data Directive and the legislative framework on data</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Experiment in the context of the EU data strategy, </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specifically within the different data spaces</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foster data collaboratives and data for good with Business to Government </a:t>
            </a:r>
          </a:p>
          <a:p>
            <a:endParaRPr lang="en-US">
              <a:cs typeface="Calibri"/>
            </a:endParaRPr>
          </a:p>
        </p:txBody>
      </p:sp>
      <p:sp>
        <p:nvSpPr>
          <p:cNvPr id="4" name="Slide Number Placeholder 3"/>
          <p:cNvSpPr>
            <a:spLocks noGrp="1"/>
          </p:cNvSpPr>
          <p:nvPr>
            <p:ph type="sldNum" sz="quarter" idx="5"/>
          </p:nvPr>
        </p:nvSpPr>
        <p:spPr/>
        <p:txBody>
          <a:bodyPr/>
          <a:lstStyle/>
          <a:p>
            <a:fld id="{3474696A-94AB-47AD-BE9D-E2C4F708BB09}" type="slidenum">
              <a:rPr lang="en-GB" smtClean="0"/>
              <a:t>7</a:t>
            </a:fld>
            <a:endParaRPr lang="en-GB"/>
          </a:p>
        </p:txBody>
      </p:sp>
    </p:spTree>
    <p:extLst>
      <p:ext uri="{BB962C8B-B14F-4D97-AF65-F5344CB8AC3E}">
        <p14:creationId xmlns:p14="http://schemas.microsoft.com/office/powerpoint/2010/main" val="4252138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In few words, BDTI is an enabler for a data driven public sector, a play ground free and ready to use data analytics platform, based on open source tools and cloud infrastructure, where EU public administration can play with data, test their ideas and implement their pilot project for a duration of six months.</a:t>
            </a:r>
          </a:p>
          <a:p>
            <a:pPr marL="0" marR="0">
              <a:lnSpc>
                <a:spcPct val="107000"/>
              </a:lnSpc>
              <a:spcBef>
                <a:spcPts val="0"/>
              </a:spcBef>
              <a:spcAft>
                <a:spcPts val="800"/>
              </a:spcAft>
            </a:pPr>
            <a:r>
              <a:rPr lang="en-IE" sz="1800" b="1">
                <a:effectLst/>
                <a:latin typeface="Calibri" panose="020F0502020204030204" pitchFamily="34" charset="0"/>
                <a:ea typeface="Calibri" panose="020F0502020204030204" pitchFamily="34" charset="0"/>
                <a:cs typeface="Times New Roman" panose="02020603050405020304" pitchFamily="18" charset="0"/>
              </a:rPr>
              <a:t>In particular, BDTI wants to Support</a:t>
            </a:r>
            <a:r>
              <a:rPr lang="en-IE" sz="1800">
                <a:effectLst/>
                <a:latin typeface="Calibri" panose="020F0502020204030204" pitchFamily="34" charset="0"/>
                <a:ea typeface="Calibri" panose="020F0502020204030204" pitchFamily="34" charset="0"/>
                <a:cs typeface="Times New Roman" panose="02020603050405020304" pitchFamily="18" charset="0"/>
              </a:rPr>
              <a:t> public administrations they maybe don’t have dedicated resources and infrastructure, providing them the necessary onboarding services and ready to use tools to experiment data-driven products for the public good.</a:t>
            </a:r>
          </a:p>
          <a:p>
            <a:pPr marL="0" marR="0">
              <a:lnSpc>
                <a:spcPct val="107000"/>
              </a:lnSpc>
              <a:spcBef>
                <a:spcPts val="0"/>
              </a:spcBef>
              <a:spcAft>
                <a:spcPts val="800"/>
              </a:spcAft>
            </a:pP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boost public administration at each level, local, regional and national, , in </a:t>
            </a:r>
            <a:r>
              <a:rPr lang="en-IE" sz="1800" b="1">
                <a:effectLst/>
                <a:latin typeface="Calibri" panose="020F0502020204030204" pitchFamily="34" charset="0"/>
                <a:ea typeface="Calibri" panose="020F0502020204030204" pitchFamily="34" charset="0"/>
                <a:cs typeface="Times New Roman" panose="02020603050405020304" pitchFamily="18" charset="0"/>
              </a:rPr>
              <a:t>testing</a:t>
            </a:r>
            <a:r>
              <a:rPr lang="en-IE" sz="1800">
                <a:effectLst/>
                <a:latin typeface="Calibri" panose="020F0502020204030204" pitchFamily="34" charset="0"/>
                <a:ea typeface="Calibri" panose="020F0502020204030204" pitchFamily="34" charset="0"/>
                <a:cs typeface="Times New Roman" panose="02020603050405020304" pitchFamily="18" charset="0"/>
              </a:rPr>
              <a:t> and developing data services and products with particular focus on</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Reusing public sector information in compliance with the Open data Directive and the legislative framework on data</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Experiment in the context of the EU data strategy, </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specifically within the different data spaces</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foster data collaboratives and data for good with Business to Government </a:t>
            </a:r>
          </a:p>
          <a:p>
            <a:endParaRPr lang="en-US">
              <a:cs typeface="Calibri"/>
            </a:endParaRPr>
          </a:p>
        </p:txBody>
      </p:sp>
      <p:sp>
        <p:nvSpPr>
          <p:cNvPr id="4" name="Slide Number Placeholder 3"/>
          <p:cNvSpPr>
            <a:spLocks noGrp="1"/>
          </p:cNvSpPr>
          <p:nvPr>
            <p:ph type="sldNum" sz="quarter" idx="5"/>
          </p:nvPr>
        </p:nvSpPr>
        <p:spPr/>
        <p:txBody>
          <a:bodyPr/>
          <a:lstStyle/>
          <a:p>
            <a:fld id="{3474696A-94AB-47AD-BE9D-E2C4F708BB09}" type="slidenum">
              <a:rPr lang="en-GB" smtClean="0"/>
              <a:t>8</a:t>
            </a:fld>
            <a:endParaRPr lang="en-GB"/>
          </a:p>
        </p:txBody>
      </p:sp>
    </p:spTree>
    <p:extLst>
      <p:ext uri="{BB962C8B-B14F-4D97-AF65-F5344CB8AC3E}">
        <p14:creationId xmlns:p14="http://schemas.microsoft.com/office/powerpoint/2010/main" val="401356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In few words, BDTI is an enabler for a data driven public sector, a play ground free and ready to use data analytics platform, based on open source tools and cloud infrastructure, where EU public administration can play with data, test their ideas and implement their pilot project for a duration of six months.</a:t>
            </a:r>
          </a:p>
          <a:p>
            <a:pPr marL="0" marR="0">
              <a:lnSpc>
                <a:spcPct val="107000"/>
              </a:lnSpc>
              <a:spcBef>
                <a:spcPts val="0"/>
              </a:spcBef>
              <a:spcAft>
                <a:spcPts val="800"/>
              </a:spcAft>
            </a:pPr>
            <a:r>
              <a:rPr lang="en-IE" sz="1800" b="1">
                <a:effectLst/>
                <a:latin typeface="Calibri" panose="020F0502020204030204" pitchFamily="34" charset="0"/>
                <a:ea typeface="Calibri" panose="020F0502020204030204" pitchFamily="34" charset="0"/>
                <a:cs typeface="Times New Roman" panose="02020603050405020304" pitchFamily="18" charset="0"/>
              </a:rPr>
              <a:t>In particular, BDTI wants to Support</a:t>
            </a:r>
            <a:r>
              <a:rPr lang="en-IE" sz="1800">
                <a:effectLst/>
                <a:latin typeface="Calibri" panose="020F0502020204030204" pitchFamily="34" charset="0"/>
                <a:ea typeface="Calibri" panose="020F0502020204030204" pitchFamily="34" charset="0"/>
                <a:cs typeface="Times New Roman" panose="02020603050405020304" pitchFamily="18" charset="0"/>
              </a:rPr>
              <a:t> public administrations they maybe don’t have dedicated resources and infrastructure, providing them the necessary onboarding services and ready to use tools to experiment data-driven products for the public good.</a:t>
            </a:r>
          </a:p>
          <a:p>
            <a:pPr marL="0" marR="0">
              <a:lnSpc>
                <a:spcPct val="107000"/>
              </a:lnSpc>
              <a:spcBef>
                <a:spcPts val="0"/>
              </a:spcBef>
              <a:spcAft>
                <a:spcPts val="800"/>
              </a:spcAft>
            </a:pP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boost public administration at each level, local, regional and national, , in </a:t>
            </a:r>
            <a:r>
              <a:rPr lang="en-IE" sz="1800" b="1">
                <a:effectLst/>
                <a:latin typeface="Calibri" panose="020F0502020204030204" pitchFamily="34" charset="0"/>
                <a:ea typeface="Calibri" panose="020F0502020204030204" pitchFamily="34" charset="0"/>
                <a:cs typeface="Times New Roman" panose="02020603050405020304" pitchFamily="18" charset="0"/>
              </a:rPr>
              <a:t>testing</a:t>
            </a:r>
            <a:r>
              <a:rPr lang="en-IE" sz="1800">
                <a:effectLst/>
                <a:latin typeface="Calibri" panose="020F0502020204030204" pitchFamily="34" charset="0"/>
                <a:ea typeface="Calibri" panose="020F0502020204030204" pitchFamily="34" charset="0"/>
                <a:cs typeface="Times New Roman" panose="02020603050405020304" pitchFamily="18" charset="0"/>
              </a:rPr>
              <a:t> and developing data services and products with particular focus on</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Reusing public sector information in compliance with the Open data Directive and the legislative framework on data</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Experiment in the context of the EU data strategy, </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specifically within the different data spaces</a:t>
            </a:r>
          </a:p>
          <a:p>
            <a:pPr marL="0" marR="0">
              <a:lnSpc>
                <a:spcPct val="107000"/>
              </a:lnSpc>
              <a:spcBef>
                <a:spcPts val="0"/>
              </a:spcBef>
              <a:spcAft>
                <a:spcPts val="800"/>
              </a:spcAft>
            </a:pPr>
            <a:r>
              <a:rPr lang="en-IE" sz="1800">
                <a:effectLst/>
                <a:latin typeface="Calibri" panose="020F0502020204030204" pitchFamily="34" charset="0"/>
                <a:ea typeface="Calibri" panose="020F0502020204030204" pitchFamily="34" charset="0"/>
                <a:cs typeface="Times New Roman" panose="02020603050405020304" pitchFamily="18" charset="0"/>
              </a:rPr>
              <a:t>foster data collaboratives and data for good with Business to Government </a:t>
            </a:r>
          </a:p>
          <a:p>
            <a:endParaRPr lang="en-US">
              <a:cs typeface="Calibri"/>
            </a:endParaRPr>
          </a:p>
        </p:txBody>
      </p:sp>
      <p:sp>
        <p:nvSpPr>
          <p:cNvPr id="4" name="Slide Number Placeholder 3"/>
          <p:cNvSpPr>
            <a:spLocks noGrp="1"/>
          </p:cNvSpPr>
          <p:nvPr>
            <p:ph type="sldNum" sz="quarter" idx="5"/>
          </p:nvPr>
        </p:nvSpPr>
        <p:spPr/>
        <p:txBody>
          <a:bodyPr/>
          <a:lstStyle/>
          <a:p>
            <a:fld id="{3474696A-94AB-47AD-BE9D-E2C4F708BB09}" type="slidenum">
              <a:rPr lang="en-GB" smtClean="0"/>
              <a:t>9</a:t>
            </a:fld>
            <a:endParaRPr lang="en-GB"/>
          </a:p>
        </p:txBody>
      </p:sp>
    </p:spTree>
    <p:extLst>
      <p:ext uri="{BB962C8B-B14F-4D97-AF65-F5344CB8AC3E}">
        <p14:creationId xmlns:p14="http://schemas.microsoft.com/office/powerpoint/2010/main" val="702933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2"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2" y="3602038"/>
            <a:ext cx="9144000" cy="1655762"/>
          </a:xfrm>
        </p:spPr>
        <p:txBody>
          <a:bodyPr/>
          <a:lstStyle>
            <a:lvl1pPr marL="0" indent="0" algn="ctr">
              <a:buNone/>
              <a:defRPr sz="2400"/>
            </a:lvl1pPr>
            <a:lvl2pPr marL="457144" indent="0" algn="ctr">
              <a:buNone/>
              <a:defRPr sz="2000"/>
            </a:lvl2pPr>
            <a:lvl3pPr marL="914286" indent="0" algn="ctr">
              <a:buNone/>
              <a:defRPr sz="1800"/>
            </a:lvl3pPr>
            <a:lvl4pPr marL="1371430" indent="0" algn="ctr">
              <a:buNone/>
              <a:defRPr sz="1600"/>
            </a:lvl4pPr>
            <a:lvl5pPr marL="1828572" indent="0" algn="ctr">
              <a:buNone/>
              <a:defRPr sz="1600"/>
            </a:lvl5pPr>
            <a:lvl6pPr marL="2285714" indent="0" algn="ctr">
              <a:buNone/>
              <a:defRPr sz="1600"/>
            </a:lvl6pPr>
            <a:lvl7pPr marL="2742857" indent="0" algn="ctr">
              <a:buNone/>
              <a:defRPr sz="1600"/>
            </a:lvl7pPr>
            <a:lvl8pPr marL="3200000" indent="0" algn="ctr">
              <a:buNone/>
              <a:defRPr sz="1600"/>
            </a:lvl8pPr>
            <a:lvl9pPr marL="3657143"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7FCBA57-BF8F-6442-BDF3-83435EA28DAE}" type="datetimeFigureOut">
              <a:rPr lang="fr-FR" smtClean="0"/>
              <a:t>22/11/2023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751607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6"/>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9" y="1681164"/>
            <a:ext cx="5157787" cy="823912"/>
          </a:xfrm>
        </p:spPr>
        <p:txBody>
          <a:bodyPr anchor="b"/>
          <a:lstStyle>
            <a:lvl1pPr marL="0" indent="0">
              <a:buNone/>
              <a:defRPr sz="2400" b="1"/>
            </a:lvl1pPr>
            <a:lvl2pPr marL="457172" indent="0">
              <a:buNone/>
              <a:defRPr sz="2000" b="1"/>
            </a:lvl2pPr>
            <a:lvl3pPr marL="914343" indent="0">
              <a:buNone/>
              <a:defRPr sz="1800" b="1"/>
            </a:lvl3pPr>
            <a:lvl4pPr marL="1371515" indent="0">
              <a:buNone/>
              <a:defRPr sz="1600" b="1"/>
            </a:lvl4pPr>
            <a:lvl5pPr marL="1828686" indent="0">
              <a:buNone/>
              <a:defRPr sz="1600" b="1"/>
            </a:lvl5pPr>
            <a:lvl6pPr marL="2285857" indent="0">
              <a:buNone/>
              <a:defRPr sz="1600" b="1"/>
            </a:lvl6pPr>
            <a:lvl7pPr marL="2743028" indent="0">
              <a:buNone/>
              <a:defRPr sz="1600" b="1"/>
            </a:lvl7pPr>
            <a:lvl8pPr marL="3200200" indent="0">
              <a:buNone/>
              <a:defRPr sz="1600" b="1"/>
            </a:lvl8pPr>
            <a:lvl9pPr marL="3657371"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9" y="2505076"/>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1" y="1681164"/>
            <a:ext cx="5183188" cy="823912"/>
          </a:xfrm>
        </p:spPr>
        <p:txBody>
          <a:bodyPr anchor="b"/>
          <a:lstStyle>
            <a:lvl1pPr marL="0" indent="0">
              <a:buNone/>
              <a:defRPr sz="2400" b="1"/>
            </a:lvl1pPr>
            <a:lvl2pPr marL="457172" indent="0">
              <a:buNone/>
              <a:defRPr sz="2000" b="1"/>
            </a:lvl2pPr>
            <a:lvl3pPr marL="914343" indent="0">
              <a:buNone/>
              <a:defRPr sz="1800" b="1"/>
            </a:lvl3pPr>
            <a:lvl4pPr marL="1371515" indent="0">
              <a:buNone/>
              <a:defRPr sz="1600" b="1"/>
            </a:lvl4pPr>
            <a:lvl5pPr marL="1828686" indent="0">
              <a:buNone/>
              <a:defRPr sz="1600" b="1"/>
            </a:lvl5pPr>
            <a:lvl6pPr marL="2285857" indent="0">
              <a:buNone/>
              <a:defRPr sz="1600" b="1"/>
            </a:lvl6pPr>
            <a:lvl7pPr marL="2743028" indent="0">
              <a:buNone/>
              <a:defRPr sz="1600" b="1"/>
            </a:lvl7pPr>
            <a:lvl8pPr marL="3200200" indent="0">
              <a:buNone/>
              <a:defRPr sz="1600" b="1"/>
            </a:lvl8pPr>
            <a:lvl9pPr marL="3657371"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1" y="2505076"/>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7FCBA57-BF8F-6442-BDF3-83435EA28DAE}" type="datetimeFigureOut">
              <a:rPr lang="fr-FR" smtClean="0"/>
              <a:t>22/11/2023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205290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7FCBA57-BF8F-6442-BDF3-83435EA28DAE}" type="datetimeFigureOut">
              <a:rPr lang="fr-FR" smtClean="0"/>
              <a:t>22/11/2023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2052908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87FCBA57-BF8F-6442-BDF3-83435EA28DAE}" type="datetimeFigureOut">
              <a:rPr lang="fr-FR" smtClean="0"/>
              <a:t>22/11/2023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1759525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7FCBA57-BF8F-6442-BDF3-83435EA28DAE}" type="datetimeFigureOut">
              <a:rPr lang="fr-FR" smtClean="0"/>
              <a:t>22/11/2023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1494099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90"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9" y="987427"/>
            <a:ext cx="6172200" cy="4873625"/>
          </a:xfrm>
        </p:spPr>
        <p:txBody>
          <a:bodyPr/>
          <a:lstStyle>
            <a:lvl1pPr>
              <a:defRPr sz="3200"/>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90" y="2057401"/>
            <a:ext cx="3932237" cy="3811588"/>
          </a:xfrm>
        </p:spPr>
        <p:txBody>
          <a:bodyPr/>
          <a:lstStyle>
            <a:lvl1pPr marL="0" indent="0">
              <a:buNone/>
              <a:defRPr sz="1600"/>
            </a:lvl1pPr>
            <a:lvl2pPr marL="457144" indent="0">
              <a:buNone/>
              <a:defRPr sz="1400"/>
            </a:lvl2pPr>
            <a:lvl3pPr marL="914286" indent="0">
              <a:buNone/>
              <a:defRPr sz="1200"/>
            </a:lvl3pPr>
            <a:lvl4pPr marL="1371430" indent="0">
              <a:buNone/>
              <a:defRPr sz="1000"/>
            </a:lvl4pPr>
            <a:lvl5pPr marL="1828572" indent="0">
              <a:buNone/>
              <a:defRPr sz="1000"/>
            </a:lvl5pPr>
            <a:lvl6pPr marL="2285714" indent="0">
              <a:buNone/>
              <a:defRPr sz="1000"/>
            </a:lvl6pPr>
            <a:lvl7pPr marL="2742857" indent="0">
              <a:buNone/>
              <a:defRPr sz="1000"/>
            </a:lvl7pPr>
            <a:lvl8pPr marL="3200000" indent="0">
              <a:buNone/>
              <a:defRPr sz="1000"/>
            </a:lvl8pPr>
            <a:lvl9pPr marL="3657143"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7FCBA57-BF8F-6442-BDF3-83435EA28DAE}" type="datetimeFigureOut">
              <a:rPr lang="fr-FR" smtClean="0"/>
              <a:t>22/11/2023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806146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90"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9" y="987427"/>
            <a:ext cx="6172200" cy="4873625"/>
          </a:xfrm>
        </p:spPr>
        <p:txBody>
          <a:bodyPr/>
          <a:lstStyle>
            <a:lvl1pPr marL="0" indent="0">
              <a:buNone/>
              <a:defRPr sz="3200"/>
            </a:lvl1pPr>
            <a:lvl2pPr marL="457144" indent="0">
              <a:buNone/>
              <a:defRPr sz="2799"/>
            </a:lvl2pPr>
            <a:lvl3pPr marL="914286" indent="0">
              <a:buNone/>
              <a:defRPr sz="2400"/>
            </a:lvl3pPr>
            <a:lvl4pPr marL="1371430" indent="0">
              <a:buNone/>
              <a:defRPr sz="2000"/>
            </a:lvl4pPr>
            <a:lvl5pPr marL="1828572" indent="0">
              <a:buNone/>
              <a:defRPr sz="2000"/>
            </a:lvl5pPr>
            <a:lvl6pPr marL="2285714" indent="0">
              <a:buNone/>
              <a:defRPr sz="2000"/>
            </a:lvl6pPr>
            <a:lvl7pPr marL="2742857" indent="0">
              <a:buNone/>
              <a:defRPr sz="2000"/>
            </a:lvl7pPr>
            <a:lvl8pPr marL="3200000" indent="0">
              <a:buNone/>
              <a:defRPr sz="2000"/>
            </a:lvl8pPr>
            <a:lvl9pPr marL="3657143" indent="0">
              <a:buNone/>
              <a:defRPr sz="2000"/>
            </a:lvl9pPr>
          </a:lstStyle>
          <a:p>
            <a:endParaRPr lang="fr-FR"/>
          </a:p>
        </p:txBody>
      </p:sp>
      <p:sp>
        <p:nvSpPr>
          <p:cNvPr id="4" name="Espace réservé du texte 3"/>
          <p:cNvSpPr>
            <a:spLocks noGrp="1"/>
          </p:cNvSpPr>
          <p:nvPr>
            <p:ph type="body" sz="half" idx="2"/>
          </p:nvPr>
        </p:nvSpPr>
        <p:spPr>
          <a:xfrm>
            <a:off x="839790" y="2057401"/>
            <a:ext cx="3932237" cy="3811588"/>
          </a:xfrm>
        </p:spPr>
        <p:txBody>
          <a:bodyPr/>
          <a:lstStyle>
            <a:lvl1pPr marL="0" indent="0">
              <a:buNone/>
              <a:defRPr sz="1600"/>
            </a:lvl1pPr>
            <a:lvl2pPr marL="457144" indent="0">
              <a:buNone/>
              <a:defRPr sz="1400"/>
            </a:lvl2pPr>
            <a:lvl3pPr marL="914286" indent="0">
              <a:buNone/>
              <a:defRPr sz="1200"/>
            </a:lvl3pPr>
            <a:lvl4pPr marL="1371430" indent="0">
              <a:buNone/>
              <a:defRPr sz="1000"/>
            </a:lvl4pPr>
            <a:lvl5pPr marL="1828572" indent="0">
              <a:buNone/>
              <a:defRPr sz="1000"/>
            </a:lvl5pPr>
            <a:lvl6pPr marL="2285714" indent="0">
              <a:buNone/>
              <a:defRPr sz="1000"/>
            </a:lvl6pPr>
            <a:lvl7pPr marL="2742857" indent="0">
              <a:buNone/>
              <a:defRPr sz="1000"/>
            </a:lvl7pPr>
            <a:lvl8pPr marL="3200000" indent="0">
              <a:buNone/>
              <a:defRPr sz="1000"/>
            </a:lvl8pPr>
            <a:lvl9pPr marL="3657143"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7FCBA57-BF8F-6442-BDF3-83435EA28DAE}" type="datetimeFigureOut">
              <a:rPr lang="fr-FR" smtClean="0"/>
              <a:t>22/11/2023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431879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9"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9" y="987426"/>
            <a:ext cx="6172200" cy="4873625"/>
          </a:xfrm>
        </p:spPr>
        <p:txBody>
          <a:bodyPr/>
          <a:lstStyle>
            <a:lvl1pPr>
              <a:defRPr sz="3200"/>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9" y="2057401"/>
            <a:ext cx="3932237" cy="3811588"/>
          </a:xfrm>
        </p:spPr>
        <p:txBody>
          <a:bodyPr/>
          <a:lstStyle>
            <a:lvl1pPr marL="0" indent="0">
              <a:buNone/>
              <a:defRPr sz="1600"/>
            </a:lvl1pPr>
            <a:lvl2pPr marL="457172" indent="0">
              <a:buNone/>
              <a:defRPr sz="1400"/>
            </a:lvl2pPr>
            <a:lvl3pPr marL="914343" indent="0">
              <a:buNone/>
              <a:defRPr sz="1200"/>
            </a:lvl3pPr>
            <a:lvl4pPr marL="1371515" indent="0">
              <a:buNone/>
              <a:defRPr sz="1000"/>
            </a:lvl4pPr>
            <a:lvl5pPr marL="1828686" indent="0">
              <a:buNone/>
              <a:defRPr sz="1000"/>
            </a:lvl5pPr>
            <a:lvl6pPr marL="2285857" indent="0">
              <a:buNone/>
              <a:defRPr sz="1000"/>
            </a:lvl6pPr>
            <a:lvl7pPr marL="2743028" indent="0">
              <a:buNone/>
              <a:defRPr sz="1000"/>
            </a:lvl7pPr>
            <a:lvl8pPr marL="3200200" indent="0">
              <a:buNone/>
              <a:defRPr sz="1000"/>
            </a:lvl8pPr>
            <a:lvl9pPr marL="3657371"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7FCBA57-BF8F-6442-BDF3-83435EA28DAE}" type="datetimeFigureOut">
              <a:rPr lang="fr-FR" smtClean="0"/>
              <a:t>22/11/2023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806146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9"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9" y="987426"/>
            <a:ext cx="6172200" cy="4873625"/>
          </a:xfrm>
        </p:spPr>
        <p:txBody>
          <a:bodyPr/>
          <a:lstStyle>
            <a:lvl1pPr marL="0" indent="0">
              <a:buNone/>
              <a:defRPr sz="3200"/>
            </a:lvl1pPr>
            <a:lvl2pPr marL="457172" indent="0">
              <a:buNone/>
              <a:defRPr sz="2799"/>
            </a:lvl2pPr>
            <a:lvl3pPr marL="914343" indent="0">
              <a:buNone/>
              <a:defRPr sz="2400"/>
            </a:lvl3pPr>
            <a:lvl4pPr marL="1371515" indent="0">
              <a:buNone/>
              <a:defRPr sz="2000"/>
            </a:lvl4pPr>
            <a:lvl5pPr marL="1828686" indent="0">
              <a:buNone/>
              <a:defRPr sz="2000"/>
            </a:lvl5pPr>
            <a:lvl6pPr marL="2285857" indent="0">
              <a:buNone/>
              <a:defRPr sz="2000"/>
            </a:lvl6pPr>
            <a:lvl7pPr marL="2743028" indent="0">
              <a:buNone/>
              <a:defRPr sz="2000"/>
            </a:lvl7pPr>
            <a:lvl8pPr marL="3200200" indent="0">
              <a:buNone/>
              <a:defRPr sz="2000"/>
            </a:lvl8pPr>
            <a:lvl9pPr marL="3657371" indent="0">
              <a:buNone/>
              <a:defRPr sz="2000"/>
            </a:lvl9pPr>
          </a:lstStyle>
          <a:p>
            <a:endParaRPr lang="fr-FR"/>
          </a:p>
        </p:txBody>
      </p:sp>
      <p:sp>
        <p:nvSpPr>
          <p:cNvPr id="4" name="Espace réservé du texte 3"/>
          <p:cNvSpPr>
            <a:spLocks noGrp="1"/>
          </p:cNvSpPr>
          <p:nvPr>
            <p:ph type="body" sz="half" idx="2"/>
          </p:nvPr>
        </p:nvSpPr>
        <p:spPr>
          <a:xfrm>
            <a:off x="839789" y="2057401"/>
            <a:ext cx="3932237" cy="3811588"/>
          </a:xfrm>
        </p:spPr>
        <p:txBody>
          <a:bodyPr/>
          <a:lstStyle>
            <a:lvl1pPr marL="0" indent="0">
              <a:buNone/>
              <a:defRPr sz="1600"/>
            </a:lvl1pPr>
            <a:lvl2pPr marL="457172" indent="0">
              <a:buNone/>
              <a:defRPr sz="1400"/>
            </a:lvl2pPr>
            <a:lvl3pPr marL="914343" indent="0">
              <a:buNone/>
              <a:defRPr sz="1200"/>
            </a:lvl3pPr>
            <a:lvl4pPr marL="1371515" indent="0">
              <a:buNone/>
              <a:defRPr sz="1000"/>
            </a:lvl4pPr>
            <a:lvl5pPr marL="1828686" indent="0">
              <a:buNone/>
              <a:defRPr sz="1000"/>
            </a:lvl5pPr>
            <a:lvl6pPr marL="2285857" indent="0">
              <a:buNone/>
              <a:defRPr sz="1000"/>
            </a:lvl6pPr>
            <a:lvl7pPr marL="2743028" indent="0">
              <a:buNone/>
              <a:defRPr sz="1000"/>
            </a:lvl7pPr>
            <a:lvl8pPr marL="3200200" indent="0">
              <a:buNone/>
              <a:defRPr sz="1000"/>
            </a:lvl8pPr>
            <a:lvl9pPr marL="3657371"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7FCBA57-BF8F-6442-BDF3-83435EA28DAE}" type="datetimeFigureOut">
              <a:rPr lang="fr-FR" smtClean="0"/>
              <a:t>22/11/2023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431879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7FCBA57-BF8F-6442-BDF3-83435EA28DAE}" type="datetimeFigureOut">
              <a:rPr lang="fr-FR" smtClean="0"/>
              <a:t>22/11/2023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806146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7FCBA57-BF8F-6442-BDF3-83435EA28DAE}" type="datetimeFigureOut">
              <a:rPr lang="fr-FR" smtClean="0"/>
              <a:t>22/11/2023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43187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1"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1" y="3602038"/>
            <a:ext cx="9144000" cy="1655762"/>
          </a:xfrm>
        </p:spPr>
        <p:txBody>
          <a:bodyPr/>
          <a:lstStyle>
            <a:lvl1pPr marL="0" indent="0" algn="ctr">
              <a:buNone/>
              <a:defRPr sz="2400"/>
            </a:lvl1pPr>
            <a:lvl2pPr marL="457172" indent="0" algn="ctr">
              <a:buNone/>
              <a:defRPr sz="2000"/>
            </a:lvl2pPr>
            <a:lvl3pPr marL="914343" indent="0" algn="ctr">
              <a:buNone/>
              <a:defRPr sz="1800"/>
            </a:lvl3pPr>
            <a:lvl4pPr marL="1371515" indent="0" algn="ctr">
              <a:buNone/>
              <a:defRPr sz="1600"/>
            </a:lvl4pPr>
            <a:lvl5pPr marL="1828686" indent="0" algn="ctr">
              <a:buNone/>
              <a:defRPr sz="1600"/>
            </a:lvl5pPr>
            <a:lvl6pPr marL="2285857" indent="0" algn="ctr">
              <a:buNone/>
              <a:defRPr sz="1600"/>
            </a:lvl6pPr>
            <a:lvl7pPr marL="2743028" indent="0" algn="ctr">
              <a:buNone/>
              <a:defRPr sz="1600"/>
            </a:lvl7pPr>
            <a:lvl8pPr marL="3200200" indent="0" algn="ctr">
              <a:buNone/>
              <a:defRPr sz="1600"/>
            </a:lvl8pPr>
            <a:lvl9pPr marL="3657371"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7FCBA57-BF8F-6442-BDF3-83435EA28DAE}" type="datetimeFigureOut">
              <a:rPr lang="fr-FR" smtClean="0"/>
              <a:t>22/11/2023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751607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7FCBA57-BF8F-6442-BDF3-83435EA28DAE}" type="datetimeFigureOut">
              <a:rPr lang="fr-FR" smtClean="0"/>
              <a:t>22/11/2023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109122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7FCBA57-BF8F-6442-BDF3-83435EA28DAE}" type="datetimeFigureOut">
              <a:rPr lang="fr-FR" smtClean="0"/>
              <a:t>22/11/2023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65125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Title</a:t>
            </a:r>
          </a:p>
        </p:txBody>
      </p:sp>
      <p:sp>
        <p:nvSpPr>
          <p:cNvPr id="3" name="Slide Number Placeholder 2"/>
          <p:cNvSpPr>
            <a:spLocks noGrp="1"/>
          </p:cNvSpPr>
          <p:nvPr>
            <p:ph type="sldNum" sz="quarter" idx="10"/>
          </p:nvPr>
        </p:nvSpPr>
        <p:spPr/>
        <p:txBody>
          <a:bodyPr/>
          <a:lstStyle/>
          <a:p>
            <a:fld id="{9E561190-0011-472E-9FCA-1D7032DB7E1D}" type="slidenum">
              <a:rPr lang="en-US" noProof="0" smtClean="0"/>
              <a:pPr/>
              <a:t>‹#›</a:t>
            </a:fld>
            <a:endParaRPr lang="en-US" noProof="0"/>
          </a:p>
        </p:txBody>
      </p:sp>
      <p:sp>
        <p:nvSpPr>
          <p:cNvPr id="4" name="Text Placeholder 4"/>
          <p:cNvSpPr>
            <a:spLocks noGrp="1"/>
          </p:cNvSpPr>
          <p:nvPr>
            <p:ph type="body" sz="quarter" idx="38" hasCustomPrompt="1"/>
          </p:nvPr>
        </p:nvSpPr>
        <p:spPr>
          <a:xfrm>
            <a:off x="839788" y="1079981"/>
            <a:ext cx="10514012" cy="258055"/>
          </a:xfrm>
        </p:spPr>
        <p:txBody>
          <a:bodyPr lIns="0" tIns="0" rIns="0" bIns="0">
            <a:normAutofit/>
          </a:bodyPr>
          <a:lstStyle>
            <a:lvl1pPr marL="0" indent="0">
              <a:buNone/>
              <a:defRPr sz="1700">
                <a:solidFill>
                  <a:schemeClr val="accent2"/>
                </a:solidFill>
              </a:defRPr>
            </a:lvl1pPr>
          </a:lstStyle>
          <a:p>
            <a:pPr lvl="0"/>
            <a:r>
              <a:rPr lang="en-US" noProof="0"/>
              <a:t>Subtitle</a:t>
            </a:r>
          </a:p>
        </p:txBody>
      </p:sp>
      <p:cxnSp>
        <p:nvCxnSpPr>
          <p:cNvPr id="6" name="Straight Connector 5"/>
          <p:cNvCxnSpPr/>
          <p:nvPr userDrawn="1"/>
        </p:nvCxnSpPr>
        <p:spPr>
          <a:xfrm flipH="1">
            <a:off x="685800" y="-4151"/>
            <a:ext cx="0" cy="135829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5234" y="6313020"/>
            <a:ext cx="1432463" cy="376058"/>
          </a:xfrm>
          <a:prstGeom prst="rect">
            <a:avLst/>
          </a:prstGeom>
        </p:spPr>
      </p:pic>
    </p:spTree>
    <p:extLst>
      <p:ext uri="{BB962C8B-B14F-4D97-AF65-F5344CB8AC3E}">
        <p14:creationId xmlns:p14="http://schemas.microsoft.com/office/powerpoint/2010/main" val="148272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7FCBA57-BF8F-6442-BDF3-83435EA28DAE}" type="datetimeFigureOut">
              <a:rPr lang="fr-FR" smtClean="0"/>
              <a:t>22/11/2023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75160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7FCBA57-BF8F-6442-BDF3-83435EA28DAE}" type="datetimeFigureOut">
              <a:rPr lang="fr-FR" smtClean="0"/>
              <a:t>22/11/2023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775583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40"/>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44" indent="0">
              <a:buNone/>
              <a:defRPr sz="2000">
                <a:solidFill>
                  <a:schemeClr val="tx1">
                    <a:tint val="75000"/>
                  </a:schemeClr>
                </a:solidFill>
              </a:defRPr>
            </a:lvl2pPr>
            <a:lvl3pPr marL="914286" indent="0">
              <a:buNone/>
              <a:defRPr sz="1800">
                <a:solidFill>
                  <a:schemeClr val="tx1">
                    <a:tint val="75000"/>
                  </a:schemeClr>
                </a:solidFill>
              </a:defRPr>
            </a:lvl3pPr>
            <a:lvl4pPr marL="1371430" indent="0">
              <a:buNone/>
              <a:defRPr sz="1600">
                <a:solidFill>
                  <a:schemeClr val="tx1">
                    <a:tint val="75000"/>
                  </a:schemeClr>
                </a:solidFill>
              </a:defRPr>
            </a:lvl4pPr>
            <a:lvl5pPr marL="1828572" indent="0">
              <a:buNone/>
              <a:defRPr sz="1600">
                <a:solidFill>
                  <a:schemeClr val="tx1">
                    <a:tint val="75000"/>
                  </a:schemeClr>
                </a:solidFill>
              </a:defRPr>
            </a:lvl5pPr>
            <a:lvl6pPr marL="2285714" indent="0">
              <a:buNone/>
              <a:defRPr sz="1600">
                <a:solidFill>
                  <a:schemeClr val="tx1">
                    <a:tint val="75000"/>
                  </a:schemeClr>
                </a:solidFill>
              </a:defRPr>
            </a:lvl6pPr>
            <a:lvl7pPr marL="2742857"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7FCBA57-BF8F-6442-BDF3-83435EA28DAE}" type="datetimeFigureOut">
              <a:rPr lang="fr-FR" smtClean="0"/>
              <a:t>22/11/2023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11542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9"/>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2" indent="0">
              <a:buNone/>
              <a:defRPr sz="2000">
                <a:solidFill>
                  <a:schemeClr val="tx1">
                    <a:tint val="75000"/>
                  </a:schemeClr>
                </a:solidFill>
              </a:defRPr>
            </a:lvl2pPr>
            <a:lvl3pPr marL="914343" indent="0">
              <a:buNone/>
              <a:defRPr sz="1800">
                <a:solidFill>
                  <a:schemeClr val="tx1">
                    <a:tint val="75000"/>
                  </a:schemeClr>
                </a:solidFill>
              </a:defRPr>
            </a:lvl3pPr>
            <a:lvl4pPr marL="1371515" indent="0">
              <a:buNone/>
              <a:defRPr sz="1600">
                <a:solidFill>
                  <a:schemeClr val="tx1">
                    <a:tint val="75000"/>
                  </a:schemeClr>
                </a:solidFill>
              </a:defRPr>
            </a:lvl4pPr>
            <a:lvl5pPr marL="1828686" indent="0">
              <a:buNone/>
              <a:defRPr sz="1600">
                <a:solidFill>
                  <a:schemeClr val="tx1">
                    <a:tint val="75000"/>
                  </a:schemeClr>
                </a:solidFill>
              </a:defRPr>
            </a:lvl5pPr>
            <a:lvl6pPr marL="2285857" indent="0">
              <a:buNone/>
              <a:defRPr sz="1600">
                <a:solidFill>
                  <a:schemeClr val="tx1">
                    <a:tint val="75000"/>
                  </a:schemeClr>
                </a:solidFill>
              </a:defRPr>
            </a:lvl6pPr>
            <a:lvl7pPr marL="2743028" indent="0">
              <a:buNone/>
              <a:defRPr sz="1600">
                <a:solidFill>
                  <a:schemeClr val="tx1">
                    <a:tint val="75000"/>
                  </a:schemeClr>
                </a:solidFill>
              </a:defRPr>
            </a:lvl7pPr>
            <a:lvl8pPr marL="3200200" indent="0">
              <a:buNone/>
              <a:defRPr sz="1600">
                <a:solidFill>
                  <a:schemeClr val="tx1">
                    <a:tint val="75000"/>
                  </a:schemeClr>
                </a:solidFill>
              </a:defRPr>
            </a:lvl8pPr>
            <a:lvl9pPr marL="3657371"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7FCBA57-BF8F-6442-BDF3-83435EA28DAE}" type="datetimeFigureOut">
              <a:rPr lang="fr-FR" smtClean="0"/>
              <a:t>22/11/2023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11542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7FCBA57-BF8F-6442-BDF3-83435EA28DAE}" type="datetimeFigureOut">
              <a:rPr lang="fr-FR" smtClean="0"/>
              <a:t>22/11/2023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1154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7FCBA57-BF8F-6442-BDF3-83435EA28DAE}" type="datetimeFigureOut">
              <a:rPr lang="fr-FR" smtClean="0"/>
              <a:t>22/11/2023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71718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90" y="1681164"/>
            <a:ext cx="5157787" cy="823912"/>
          </a:xfrm>
        </p:spPr>
        <p:txBody>
          <a:bodyPr anchor="b"/>
          <a:lstStyle>
            <a:lvl1pPr marL="0" indent="0">
              <a:buNone/>
              <a:defRPr sz="2400" b="1"/>
            </a:lvl1pPr>
            <a:lvl2pPr marL="457144" indent="0">
              <a:buNone/>
              <a:defRPr sz="2000" b="1"/>
            </a:lvl2pPr>
            <a:lvl3pPr marL="914286" indent="0">
              <a:buNone/>
              <a:defRPr sz="1800" b="1"/>
            </a:lvl3pPr>
            <a:lvl4pPr marL="1371430" indent="0">
              <a:buNone/>
              <a:defRPr sz="1600" b="1"/>
            </a:lvl4pPr>
            <a:lvl5pPr marL="1828572"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90" y="2505076"/>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2" y="1681164"/>
            <a:ext cx="5183188" cy="823912"/>
          </a:xfrm>
        </p:spPr>
        <p:txBody>
          <a:bodyPr anchor="b"/>
          <a:lstStyle>
            <a:lvl1pPr marL="0" indent="0">
              <a:buNone/>
              <a:defRPr sz="2400" b="1"/>
            </a:lvl1pPr>
            <a:lvl2pPr marL="457144" indent="0">
              <a:buNone/>
              <a:defRPr sz="2000" b="1"/>
            </a:lvl2pPr>
            <a:lvl3pPr marL="914286" indent="0">
              <a:buNone/>
              <a:defRPr sz="1800" b="1"/>
            </a:lvl3pPr>
            <a:lvl4pPr marL="1371430" indent="0">
              <a:buNone/>
              <a:defRPr sz="1600" b="1"/>
            </a:lvl4pPr>
            <a:lvl5pPr marL="1828572"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2" y="2505076"/>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7FCBA57-BF8F-6442-BDF3-83435EA28DAE}" type="datetimeFigureOut">
              <a:rPr lang="fr-FR" smtClean="0"/>
              <a:t>22/11/2023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205290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CBA57-BF8F-6442-BDF3-83435EA28DAE}" type="datetimeFigureOut">
              <a:rPr lang="fr-FR" smtClean="0"/>
              <a:t>22/11/2023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192A6-7C69-4D45-AA82-B7C6F29676FC}" type="slidenum">
              <a:rPr lang="fr-FR" smtClean="0"/>
              <a:t>‹#›</a:t>
            </a:fld>
            <a:endParaRPr lang="fr-FR"/>
          </a:p>
        </p:txBody>
      </p:sp>
    </p:spTree>
    <p:extLst>
      <p:ext uri="{BB962C8B-B14F-4D97-AF65-F5344CB8AC3E}">
        <p14:creationId xmlns:p14="http://schemas.microsoft.com/office/powerpoint/2010/main" val="250735677"/>
      </p:ext>
    </p:extLst>
  </p:cSld>
  <p:clrMap bg1="lt1" tx1="dk1" bg2="lt2" tx2="dk2" accent1="accent1" accent2="accent2" accent3="accent3" accent4="accent4" accent5="accent5" accent6="accent6" hlink="hlink" folHlink="folHlink"/>
  <p:sldLayoutIdLst>
    <p:sldLayoutId id="2147483730" r:id="rId1"/>
    <p:sldLayoutId id="2147483735" r:id="rId2"/>
    <p:sldLayoutId id="2147483649" r:id="rId3"/>
    <p:sldLayoutId id="2147483650" r:id="rId4"/>
    <p:sldLayoutId id="2147483731" r:id="rId5"/>
    <p:sldLayoutId id="2147483736" r:id="rId6"/>
    <p:sldLayoutId id="2147483651" r:id="rId7"/>
    <p:sldLayoutId id="2147483652" r:id="rId8"/>
    <p:sldLayoutId id="2147483732" r:id="rId9"/>
    <p:sldLayoutId id="2147483737" r:id="rId10"/>
    <p:sldLayoutId id="2147483653" r:id="rId11"/>
    <p:sldLayoutId id="2147483654" r:id="rId12"/>
    <p:sldLayoutId id="2147483655" r:id="rId13"/>
    <p:sldLayoutId id="2147483733" r:id="rId14"/>
    <p:sldLayoutId id="2147483734" r:id="rId15"/>
    <p:sldLayoutId id="2147483738" r:id="rId16"/>
    <p:sldLayoutId id="2147483739" r:id="rId17"/>
    <p:sldLayoutId id="2147483656" r:id="rId18"/>
    <p:sldLayoutId id="2147483657" r:id="rId19"/>
    <p:sldLayoutId id="2147483658" r:id="rId20"/>
    <p:sldLayoutId id="2147483659" r:id="rId21"/>
    <p:sldLayoutId id="214748366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27.svg"/><Relationship Id="rId3" Type="http://schemas.openxmlformats.org/officeDocument/2006/relationships/image" Target="../media/image2.png"/><Relationship Id="rId7" Type="http://schemas.openxmlformats.org/officeDocument/2006/relationships/image" Target="../media/image54.svg"/><Relationship Id="rId12"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s>
</file>

<file path=ppt/slides/_rels/slide11.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2.png"/><Relationship Id="rId7" Type="http://schemas.openxmlformats.org/officeDocument/2006/relationships/image" Target="../media/image62.png"/><Relationship Id="rId12" Type="http://schemas.openxmlformats.org/officeDocument/2006/relationships/image" Target="../media/image65.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61.png"/><Relationship Id="rId11" Type="http://schemas.openxmlformats.org/officeDocument/2006/relationships/image" Target="../media/image64.png"/><Relationship Id="rId5" Type="http://schemas.openxmlformats.org/officeDocument/2006/relationships/image" Target="../media/image60.png"/><Relationship Id="rId10" Type="http://schemas.openxmlformats.org/officeDocument/2006/relationships/image" Target="../media/image58.svg"/><Relationship Id="rId4" Type="http://schemas.openxmlformats.org/officeDocument/2006/relationships/image" Target="../media/image59.png"/><Relationship Id="rId9"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2.png"/><Relationship Id="rId18" Type="http://schemas.openxmlformats.org/officeDocument/2006/relationships/image" Target="../media/image77.svg"/><Relationship Id="rId3" Type="http://schemas.openxmlformats.org/officeDocument/2006/relationships/image" Target="../media/image2.png"/><Relationship Id="rId7" Type="http://schemas.openxmlformats.org/officeDocument/2006/relationships/hyperlink" Target="https://big-data-test-infrastructure.ec.europa.eu/index_en" TargetMode="External"/><Relationship Id="rId12" Type="http://schemas.openxmlformats.org/officeDocument/2006/relationships/image" Target="../media/image71.svg"/><Relationship Id="rId17" Type="http://schemas.openxmlformats.org/officeDocument/2006/relationships/image" Target="../media/image76.png"/><Relationship Id="rId2" Type="http://schemas.openxmlformats.org/officeDocument/2006/relationships/notesSlide" Target="../notesSlides/notesSlide12.xml"/><Relationship Id="rId16" Type="http://schemas.openxmlformats.org/officeDocument/2006/relationships/image" Target="../media/image75.svg"/><Relationship Id="rId20" Type="http://schemas.openxmlformats.org/officeDocument/2006/relationships/image" Target="../media/image79.svg"/><Relationship Id="rId1" Type="http://schemas.openxmlformats.org/officeDocument/2006/relationships/slideLayout" Target="../slideLayouts/slideLayout4.xml"/><Relationship Id="rId6" Type="http://schemas.openxmlformats.org/officeDocument/2006/relationships/hyperlink" Target="https://big-data-test-infrastructure.ec.europa.eu/resources/bdti-canva_en" TargetMode="External"/><Relationship Id="rId11" Type="http://schemas.openxmlformats.org/officeDocument/2006/relationships/image" Target="../media/image70.png"/><Relationship Id="rId5" Type="http://schemas.openxmlformats.org/officeDocument/2006/relationships/image" Target="../media/image67.svg"/><Relationship Id="rId15" Type="http://schemas.openxmlformats.org/officeDocument/2006/relationships/image" Target="../media/image74.png"/><Relationship Id="rId10" Type="http://schemas.openxmlformats.org/officeDocument/2006/relationships/hyperlink" Target="mailto:EC-BDTI-PILOTS@ec.europa.eu" TargetMode="External"/><Relationship Id="rId19" Type="http://schemas.openxmlformats.org/officeDocument/2006/relationships/image" Target="../media/image78.png"/><Relationship Id="rId4" Type="http://schemas.openxmlformats.org/officeDocument/2006/relationships/image" Target="../media/image66.png"/><Relationship Id="rId9" Type="http://schemas.openxmlformats.org/officeDocument/2006/relationships/image" Target="../media/image69.svg"/><Relationship Id="rId14" Type="http://schemas.openxmlformats.org/officeDocument/2006/relationships/image" Target="../media/image73.svg"/></Relationships>
</file>

<file path=ppt/slides/_rels/slide13.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6.png"/><Relationship Id="rId3" Type="http://schemas.openxmlformats.org/officeDocument/2006/relationships/image" Target="../media/image2.png"/><Relationship Id="rId7" Type="http://schemas.openxmlformats.org/officeDocument/2006/relationships/image" Target="../media/image81.svg"/><Relationship Id="rId12" Type="http://schemas.openxmlformats.org/officeDocument/2006/relationships/image" Target="../media/image85.svg"/><Relationship Id="rId2" Type="http://schemas.openxmlformats.org/officeDocument/2006/relationships/notesSlide" Target="../notesSlides/notesSlide13.xml"/><Relationship Id="rId16" Type="http://schemas.openxmlformats.org/officeDocument/2006/relationships/image" Target="../media/image89.svg"/><Relationship Id="rId1" Type="http://schemas.openxmlformats.org/officeDocument/2006/relationships/slideLayout" Target="../slideLayouts/slideLayout4.xml"/><Relationship Id="rId6" Type="http://schemas.openxmlformats.org/officeDocument/2006/relationships/image" Target="../media/image80.png"/><Relationship Id="rId11" Type="http://schemas.openxmlformats.org/officeDocument/2006/relationships/image" Target="../media/image84.png"/><Relationship Id="rId5" Type="http://schemas.openxmlformats.org/officeDocument/2006/relationships/hyperlink" Target="https://joinup.ec.europa.eu/collection/egovernment/solution/big-data-test-infrastructure-bdti" TargetMode="External"/><Relationship Id="rId15" Type="http://schemas.openxmlformats.org/officeDocument/2006/relationships/image" Target="../media/image88.png"/><Relationship Id="rId10" Type="http://schemas.openxmlformats.org/officeDocument/2006/relationships/hyperlink" Target="https://ec.europa.eu/newsroom/joinup/user-subscriptions/3329/create" TargetMode="External"/><Relationship Id="rId4" Type="http://schemas.openxmlformats.org/officeDocument/2006/relationships/hyperlink" Target="https://big-data-test-infrastructure.ec.europa.eu/index_en" TargetMode="External"/><Relationship Id="rId9" Type="http://schemas.openxmlformats.org/officeDocument/2006/relationships/image" Target="../media/image83.svg"/><Relationship Id="rId14" Type="http://schemas.openxmlformats.org/officeDocument/2006/relationships/image" Target="../media/image87.svg"/></Relationships>
</file>

<file path=ppt/slides/_rels/slide14.xml.rels><?xml version="1.0" encoding="UTF-8" standalone="yes"?>
<Relationships xmlns="http://schemas.openxmlformats.org/package/2006/relationships"><Relationship Id="rId8" Type="http://schemas.openxmlformats.org/officeDocument/2006/relationships/hyperlink" Target="https://digital-strategy.ec.europa.eu/en/policies/data-governance-act" TargetMode="External"/><Relationship Id="rId13" Type="http://schemas.openxmlformats.org/officeDocument/2006/relationships/hyperlink" Target="https://ec.europa.eu/commission/presscorner/detail/en/ip_22_1113" TargetMode="External"/><Relationship Id="rId3" Type="http://schemas.openxmlformats.org/officeDocument/2006/relationships/hyperlink" Target="https://big-data-test-infrastructure.ec.europa.eu/" TargetMode="External"/><Relationship Id="rId7" Type="http://schemas.openxmlformats.org/officeDocument/2006/relationships/hyperlink" Target="https://digital-strategy.ec.europa.eu/en/policies/legislation-open-data" TargetMode="External"/><Relationship Id="rId12" Type="http://schemas.openxmlformats.org/officeDocument/2006/relationships/hyperlink" Target="https://digital-strategy.ec.europa.eu/en/library/staff-working-document-data-space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commission.europa.eu/strategy-and-policy/priorities-2019-2024/europe-fit-digital-age/european-data-strategy_en" TargetMode="External"/><Relationship Id="rId11" Type="http://schemas.openxmlformats.org/officeDocument/2006/relationships/hyperlink" Target="https://dssc.eu/wp-content/uploads/2023/03/DSSC-Data-Spaces-Glossary-v1.0.pdf" TargetMode="External"/><Relationship Id="rId5" Type="http://schemas.openxmlformats.org/officeDocument/2006/relationships/hyperlink" Target="https://commission.europa.eu/publications/interoperable-europe-act-proposal_en" TargetMode="External"/><Relationship Id="rId15" Type="http://schemas.openxmlformats.org/officeDocument/2006/relationships/hyperlink" Target="https://joinup.ec.europa.eu/collection/egovernment/solution/big-data-test-infrastructure-bdti" TargetMode="External"/><Relationship Id="rId10" Type="http://schemas.openxmlformats.org/officeDocument/2006/relationships/hyperlink" Target="https://digital-strategy.ec.europa.eu/en/activities/digital-programme" TargetMode="External"/><Relationship Id="rId4" Type="http://schemas.openxmlformats.org/officeDocument/2006/relationships/hyperlink" Target="https://code.europa.eu/bdti/bdti-demonstrator" TargetMode="External"/><Relationship Id="rId9" Type="http://schemas.openxmlformats.org/officeDocument/2006/relationships/hyperlink" Target="https://digital-strategy.ec.europa.eu/en/policies/european-approach-artificial-intelligence" TargetMode="External"/><Relationship Id="rId14" Type="http://schemas.openxmlformats.org/officeDocument/2006/relationships/hyperlink" Target="https://eur-lex.europa.eu/legal-content/EN/TXT/?uri=celex%3A32019L1024"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4.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hyperlink" Target="https://digital-strategy.ec.europa.eu/en/activities/digital-programme" TargetMode="External"/><Relationship Id="rId9" Type="http://schemas.openxmlformats.org/officeDocument/2006/relationships/image" Target="../media/image8.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joinup.ec.europa.eu/collection/semic-support-centre/data-spa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digital-strategy.ec.europa.eu/en/activities/digital-programme"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png"/><Relationship Id="rId21" Type="http://schemas.openxmlformats.org/officeDocument/2006/relationships/image" Target="../media/image40.png"/><Relationship Id="rId7" Type="http://schemas.openxmlformats.org/officeDocument/2006/relationships/diagramColors" Target="../diagrams/colors1.xml"/><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6.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image" Target="../media/image30.png"/><Relationship Id="rId5" Type="http://schemas.openxmlformats.org/officeDocument/2006/relationships/diagramLayout" Target="../diagrams/layout1.xml"/><Relationship Id="rId15" Type="http://schemas.openxmlformats.org/officeDocument/2006/relationships/image" Target="../media/image34.jpe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diagramData" Target="../diagrams/data1.xml"/><Relationship Id="rId9" Type="http://schemas.openxmlformats.org/officeDocument/2006/relationships/image" Target="../media/image28.pn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hyperlink" Target="https://youtu.be/fdzNCB1CVUM" TargetMode="Externa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trustradius.com/reviews/nopcommerce-2021-08-11-10-12-40" TargetMode="Externa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48.sv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Diagram&#10;&#10;Description automatically generated">
            <a:extLst>
              <a:ext uri="{FF2B5EF4-FFF2-40B4-BE49-F238E27FC236}">
                <a16:creationId xmlns:a16="http://schemas.microsoft.com/office/drawing/2014/main" id="{8DBFDACD-29A6-7AFF-B0DA-1DA8A0C95C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178" r="9089" b="15899"/>
          <a:stretch/>
        </p:blipFill>
        <p:spPr>
          <a:xfrm>
            <a:off x="6779422" y="559288"/>
            <a:ext cx="5414014" cy="4292225"/>
          </a:xfrm>
          <a:prstGeom prst="rect">
            <a:avLst/>
          </a:prstGeom>
        </p:spPr>
      </p:pic>
      <p:sp>
        <p:nvSpPr>
          <p:cNvPr id="24" name="Rectangle 2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A1E1C10-FC5C-08B2-4C85-B691C99F8C43}"/>
              </a:ext>
            </a:extLst>
          </p:cNvPr>
          <p:cNvSpPr txBox="1">
            <a:spLocks/>
          </p:cNvSpPr>
          <p:nvPr/>
        </p:nvSpPr>
        <p:spPr>
          <a:xfrm>
            <a:off x="380288" y="1024671"/>
            <a:ext cx="7332477" cy="320413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6000" kern="1200">
                <a:solidFill>
                  <a:schemeClr val="accent5"/>
                </a:solidFill>
                <a:latin typeface="+mj-lt"/>
                <a:ea typeface="+mj-ea"/>
                <a:cs typeface="+mj-cs"/>
              </a:defRPr>
            </a:lvl1pPr>
          </a:lstStyle>
          <a:p>
            <a:pPr marL="12700" indent="-1270">
              <a:spcAft>
                <a:spcPts val="600"/>
              </a:spcAft>
              <a:defRPr/>
            </a:pPr>
            <a:r>
              <a:rPr lang="en-US" sz="3400" b="1">
                <a:solidFill>
                  <a:schemeClr val="tx1"/>
                </a:solidFill>
                <a:ea typeface="+mj-lt"/>
                <a:cs typeface="+mj-lt"/>
              </a:rPr>
              <a:t>Enabling a data-informed public sector</a:t>
            </a:r>
          </a:p>
          <a:p>
            <a:pPr marL="12700" indent="-1270">
              <a:spcAft>
                <a:spcPts val="600"/>
              </a:spcAft>
              <a:defRPr/>
            </a:pPr>
            <a:br>
              <a:rPr lang="en-US" sz="3600" i="1">
                <a:ea typeface="+mj-lt"/>
                <a:cs typeface="+mj-lt"/>
              </a:rPr>
            </a:br>
            <a:r>
              <a:rPr lang="en-US" sz="3200" i="1">
                <a:solidFill>
                  <a:schemeClr val="tx1"/>
                </a:solidFill>
                <a:highlight>
                  <a:srgbClr val="FFFF00"/>
                </a:highlight>
                <a:ea typeface="+mj-lt"/>
                <a:cs typeface="+mj-lt"/>
              </a:rPr>
              <a:t>From hype to action using </a:t>
            </a:r>
          </a:p>
          <a:p>
            <a:pPr marL="12700" indent="-1270">
              <a:spcAft>
                <a:spcPts val="600"/>
              </a:spcAft>
              <a:defRPr/>
            </a:pPr>
            <a:r>
              <a:rPr lang="en-US" sz="3200" i="1">
                <a:solidFill>
                  <a:schemeClr val="tx1"/>
                </a:solidFill>
                <a:highlight>
                  <a:srgbClr val="FFFF00"/>
                </a:highlight>
                <a:ea typeface="+mj-lt"/>
                <a:cs typeface="+mj-lt"/>
              </a:rPr>
              <a:t>the </a:t>
            </a:r>
            <a:r>
              <a:rPr kumimoji="0" lang="en-US" sz="3200" b="1" i="1" u="none" strike="noStrike" cap="none" spc="0" normalizeH="0" baseline="0" noProof="0">
                <a:ln>
                  <a:noFill/>
                </a:ln>
                <a:solidFill>
                  <a:schemeClr val="tx1"/>
                </a:solidFill>
                <a:effectLst/>
                <a:highlight>
                  <a:srgbClr val="FFFF00"/>
                </a:highlight>
                <a:uLnTx/>
                <a:uFillTx/>
                <a:ea typeface="+mj-lt"/>
                <a:cs typeface="+mj-lt"/>
              </a:rPr>
              <a:t>Big Data Test Infrastructure (BDTI)</a:t>
            </a:r>
            <a:r>
              <a:rPr lang="en-US" sz="3200" b="1">
                <a:solidFill>
                  <a:schemeClr val="tx1"/>
                </a:solidFill>
                <a:highlight>
                  <a:srgbClr val="FFFF00"/>
                </a:highlight>
                <a:ea typeface="+mj-lt"/>
                <a:cs typeface="+mj-lt"/>
              </a:rPr>
              <a:t> </a:t>
            </a:r>
          </a:p>
          <a:p>
            <a:pPr marL="12700" indent="-1270">
              <a:spcAft>
                <a:spcPts val="600"/>
              </a:spcAft>
              <a:defRPr/>
            </a:pPr>
            <a:endParaRPr lang="en-US" sz="3600" b="1">
              <a:solidFill>
                <a:schemeClr val="tx1"/>
              </a:solidFill>
              <a:highlight>
                <a:srgbClr val="FFFF00"/>
              </a:highlight>
              <a:cs typeface="Calibri Light" panose="020F0302020204030204"/>
            </a:endParaRP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application&#10;&#10;Description automatically generated">
            <a:extLst>
              <a:ext uri="{FF2B5EF4-FFF2-40B4-BE49-F238E27FC236}">
                <a16:creationId xmlns:a16="http://schemas.microsoft.com/office/drawing/2014/main" id="{D8635383-4359-D64A-CAE2-8762C952C90D}"/>
              </a:ext>
            </a:extLst>
          </p:cNvPr>
          <p:cNvPicPr>
            <a:picLocks noChangeAspect="1"/>
          </p:cNvPicPr>
          <p:nvPr/>
        </p:nvPicPr>
        <p:blipFill>
          <a:blip r:embed="rId4"/>
          <a:stretch>
            <a:fillRect/>
          </a:stretch>
        </p:blipFill>
        <p:spPr>
          <a:xfrm>
            <a:off x="381707" y="5671134"/>
            <a:ext cx="1231236" cy="854590"/>
          </a:xfrm>
          <a:prstGeom prst="rect">
            <a:avLst/>
          </a:prstGeom>
        </p:spPr>
      </p:pic>
      <p:sp>
        <p:nvSpPr>
          <p:cNvPr id="5" name="Content Placeholder 4">
            <a:extLst>
              <a:ext uri="{FF2B5EF4-FFF2-40B4-BE49-F238E27FC236}">
                <a16:creationId xmlns:a16="http://schemas.microsoft.com/office/drawing/2014/main" id="{F7FBD5B6-A38C-AA09-9B75-9B5B944D5022}"/>
              </a:ext>
            </a:extLst>
          </p:cNvPr>
          <p:cNvSpPr txBox="1">
            <a:spLocks/>
          </p:cNvSpPr>
          <p:nvPr/>
        </p:nvSpPr>
        <p:spPr bwMode="auto">
          <a:xfrm>
            <a:off x="1850606" y="5775812"/>
            <a:ext cx="3498096"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0" algn="l" rtl="0" eaLnBrk="0" fontAlgn="base" hangingPunct="0">
              <a:spcBef>
                <a:spcPct val="20000"/>
              </a:spcBef>
              <a:spcAft>
                <a:spcPct val="0"/>
              </a:spcAft>
              <a:buClr>
                <a:schemeClr val="bg1"/>
              </a:buClr>
              <a:buNone/>
              <a:defRPr sz="3000" b="1" i="0">
                <a:solidFill>
                  <a:schemeClr val="bg1"/>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228600" indent="-228600" algn="l" rtl="0" eaLnBrk="0" fontAlgn="base" hangingPunct="0">
              <a:spcBef>
                <a:spcPct val="20000"/>
              </a:spcBef>
              <a:spcAft>
                <a:spcPct val="0"/>
              </a:spcAft>
              <a:defRPr sz="3000" b="1">
                <a:solidFill>
                  <a:schemeClr val="bg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FFFF"/>
              </a:buClr>
              <a:buSzTx/>
              <a:buFontTx/>
              <a:buNone/>
              <a:tabLst/>
              <a:defRPr/>
            </a:pPr>
            <a:r>
              <a:rPr kumimoji="0" lang="en-GB" sz="1100" b="1" i="0" u="none" strike="noStrike" kern="0" cap="none" spc="0" normalizeH="0" baseline="0" noProof="0">
                <a:ln>
                  <a:noFill/>
                </a:ln>
                <a:solidFill>
                  <a:schemeClr val="tx1"/>
                </a:solidFill>
                <a:effectLst/>
                <a:uLnTx/>
                <a:uFillTx/>
                <a:latin typeface="Verdana"/>
                <a:ea typeface="+mn-ea"/>
                <a:cs typeface="+mn-cs"/>
              </a:rPr>
              <a:t>DG CNECT</a:t>
            </a:r>
            <a:endParaRPr lang="en-GB" sz="1100" b="1" i="0" u="none" strike="noStrike" kern="0" cap="none" spc="0" normalizeH="0" baseline="0" noProof="0">
              <a:ln>
                <a:noFill/>
              </a:ln>
              <a:solidFill>
                <a:schemeClr val="tx1"/>
              </a:solidFill>
              <a:effectLst/>
              <a:uLnTx/>
              <a:uFillTx/>
              <a:latin typeface="Verdana"/>
              <a:ea typeface="Verdana"/>
            </a:endParaRPr>
          </a:p>
          <a:p>
            <a:pPr marL="0">
              <a:buClr>
                <a:srgbClr val="FFFFFF"/>
              </a:buClr>
              <a:defRPr/>
            </a:pPr>
            <a:r>
              <a:rPr kumimoji="0" lang="en-GB" sz="1100" b="0" i="0" u="none" strike="noStrike" kern="0" cap="none" spc="0" normalizeH="0" baseline="0" noProof="0">
                <a:ln>
                  <a:noFill/>
                </a:ln>
                <a:solidFill>
                  <a:schemeClr val="tx1"/>
                </a:solidFill>
                <a:effectLst/>
                <a:uLnTx/>
                <a:uFillTx/>
                <a:latin typeface="Verdana"/>
                <a:ea typeface="+mn-ea"/>
                <a:cs typeface="+mn-cs"/>
              </a:rPr>
              <a:t>Directorate-General for Communications</a:t>
            </a:r>
            <a:r>
              <a:rPr lang="en-GB" sz="1100" b="0" kern="0">
                <a:solidFill>
                  <a:schemeClr val="tx1"/>
                </a:solidFill>
                <a:latin typeface="Verdana"/>
              </a:rPr>
              <a:t> </a:t>
            </a:r>
            <a:endParaRPr lang="en-GB" sz="1100" b="0" i="0" u="none" strike="noStrike" kern="0" cap="none" spc="0" normalizeH="0" baseline="0" noProof="0">
              <a:ln>
                <a:noFill/>
              </a:ln>
              <a:solidFill>
                <a:schemeClr val="tx1"/>
              </a:solidFill>
              <a:effectLst/>
              <a:uLnTx/>
              <a:uFillTx/>
              <a:latin typeface="Verdana"/>
              <a:ea typeface="Verdana"/>
            </a:endParaRPr>
          </a:p>
          <a:p>
            <a:pPr marL="0">
              <a:buClr>
                <a:srgbClr val="FFFFFF"/>
              </a:buClr>
              <a:defRPr/>
            </a:pPr>
            <a:r>
              <a:rPr kumimoji="0" lang="en-GB" sz="1100" b="0" i="0" u="none" strike="noStrike" kern="0" cap="none" spc="0" normalizeH="0" baseline="0" noProof="0">
                <a:ln>
                  <a:noFill/>
                </a:ln>
                <a:solidFill>
                  <a:schemeClr val="tx1"/>
                </a:solidFill>
                <a:effectLst/>
                <a:uLnTx/>
                <a:uFillTx/>
                <a:latin typeface="Verdana"/>
                <a:ea typeface="+mn-ea"/>
                <a:cs typeface="+mn-cs"/>
              </a:rPr>
              <a:t>Networks, Content and Technology</a:t>
            </a:r>
            <a:r>
              <a:rPr lang="en-GB" sz="1100" b="0" kern="0">
                <a:solidFill>
                  <a:schemeClr val="tx1"/>
                </a:solidFill>
                <a:latin typeface="Verdana"/>
              </a:rPr>
              <a:t> </a:t>
            </a:r>
            <a:endParaRPr lang="en-GB" sz="1100" b="0" i="0" u="none" strike="noStrike" kern="0" cap="none" spc="0" normalizeH="0" baseline="0" noProof="0">
              <a:ln>
                <a:noFill/>
              </a:ln>
              <a:solidFill>
                <a:schemeClr val="tx1"/>
              </a:solidFill>
              <a:effectLst/>
              <a:uLnTx/>
              <a:uFillTx/>
              <a:latin typeface="Verdana"/>
              <a:ea typeface="Verdana"/>
            </a:endParaRPr>
          </a:p>
        </p:txBody>
      </p:sp>
      <p:sp>
        <p:nvSpPr>
          <p:cNvPr id="7" name="Content Placeholder 4">
            <a:extLst>
              <a:ext uri="{FF2B5EF4-FFF2-40B4-BE49-F238E27FC236}">
                <a16:creationId xmlns:a16="http://schemas.microsoft.com/office/drawing/2014/main" id="{321DD2BC-18E5-A83C-3B58-BF6B2902DD82}"/>
              </a:ext>
            </a:extLst>
          </p:cNvPr>
          <p:cNvSpPr txBox="1">
            <a:spLocks/>
          </p:cNvSpPr>
          <p:nvPr/>
        </p:nvSpPr>
        <p:spPr bwMode="auto">
          <a:xfrm>
            <a:off x="4949464" y="5776388"/>
            <a:ext cx="15824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Clr>
                <a:schemeClr val="bg1"/>
              </a:buClr>
              <a:buFontTx/>
              <a:buNone/>
              <a:defRPr sz="2400" b="1" i="0">
                <a:solidFill>
                  <a:srgbClr val="99CCFF"/>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kumimoji="0" lang="en-GB" sz="1100" b="1" i="0" u="none" strike="noStrike" kern="0" cap="none" spc="0" normalizeH="0" baseline="0" noProof="0">
                <a:ln>
                  <a:noFill/>
                </a:ln>
                <a:solidFill>
                  <a:schemeClr val="tx1"/>
                </a:solidFill>
                <a:effectLst/>
                <a:uLnTx/>
                <a:uFillTx/>
                <a:latin typeface="Verdana"/>
                <a:ea typeface="+mn-ea"/>
                <a:cs typeface="+mn-cs"/>
              </a:rPr>
              <a:t>DG DIGIT</a:t>
            </a:r>
            <a:endParaRPr lang="en-GB" sz="1100" b="1" i="0" u="none" strike="noStrike" kern="0" cap="none" spc="0" normalizeH="0" baseline="0" noProof="0">
              <a:ln>
                <a:noFill/>
              </a:ln>
              <a:solidFill>
                <a:schemeClr val="tx1"/>
              </a:solidFill>
              <a:effectLst/>
              <a:uLnTx/>
              <a:uFillTx/>
              <a:latin typeface="Verdana"/>
              <a:ea typeface="Verdana"/>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kumimoji="0" lang="en-GB" sz="1100" b="0" i="0" u="none" strike="noStrike" kern="0" cap="none" spc="0" normalizeH="0" baseline="0" noProof="0">
                <a:ln>
                  <a:noFill/>
                </a:ln>
                <a:solidFill>
                  <a:schemeClr val="tx1"/>
                </a:solidFill>
                <a:effectLst/>
                <a:uLnTx/>
                <a:uFillTx/>
                <a:latin typeface="Verdana"/>
                <a:ea typeface="+mn-ea"/>
                <a:cs typeface="+mn-cs"/>
              </a:rPr>
              <a:t>Directorate-General</a:t>
            </a:r>
            <a:endParaRPr lang="en-GB" sz="1100" b="0" i="0" u="none" strike="noStrike" kern="0" cap="none" spc="0" normalizeH="0" baseline="0" noProof="0">
              <a:ln>
                <a:noFill/>
              </a:ln>
              <a:solidFill>
                <a:schemeClr val="tx1"/>
              </a:solidFill>
              <a:effectLst/>
              <a:uLnTx/>
              <a:uFillTx/>
              <a:latin typeface="Verdana"/>
              <a:ea typeface="Verdana"/>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kumimoji="0" lang="en-GB" sz="1100" b="0" i="0" u="none" strike="noStrike" kern="0" cap="none" spc="0" normalizeH="0" baseline="0" noProof="0">
                <a:ln>
                  <a:noFill/>
                </a:ln>
                <a:solidFill>
                  <a:schemeClr val="tx1"/>
                </a:solidFill>
                <a:effectLst/>
                <a:uLnTx/>
                <a:uFillTx/>
                <a:latin typeface="Verdana"/>
                <a:ea typeface="+mn-ea"/>
                <a:cs typeface="+mn-cs"/>
              </a:rPr>
              <a:t>for Informatics</a:t>
            </a:r>
            <a:endParaRPr lang="en-GB" sz="1100" b="0" i="0" u="none" strike="noStrike" kern="0" cap="none" spc="0" normalizeH="0" baseline="0" noProof="0">
              <a:ln>
                <a:noFill/>
              </a:ln>
              <a:solidFill>
                <a:schemeClr val="tx1"/>
              </a:solidFill>
              <a:effectLst/>
              <a:uLnTx/>
              <a:uFillTx/>
              <a:latin typeface="Verdana"/>
              <a:ea typeface="Verdana"/>
            </a:endParaRPr>
          </a:p>
        </p:txBody>
      </p:sp>
      <p:sp>
        <p:nvSpPr>
          <p:cNvPr id="4" name="TextBox 3">
            <a:extLst>
              <a:ext uri="{FF2B5EF4-FFF2-40B4-BE49-F238E27FC236}">
                <a16:creationId xmlns:a16="http://schemas.microsoft.com/office/drawing/2014/main" id="{3AF20E8D-153C-069A-642B-89EB8B659368}"/>
              </a:ext>
            </a:extLst>
          </p:cNvPr>
          <p:cNvSpPr txBox="1"/>
          <p:nvPr/>
        </p:nvSpPr>
        <p:spPr>
          <a:xfrm>
            <a:off x="380288" y="4565208"/>
            <a:ext cx="6097712" cy="400110"/>
          </a:xfrm>
          <a:prstGeom prst="rect">
            <a:avLst/>
          </a:prstGeom>
          <a:noFill/>
        </p:spPr>
        <p:txBody>
          <a:bodyPr wrap="square">
            <a:spAutoFit/>
          </a:bodyPr>
          <a:lstStyle/>
          <a:p>
            <a:r>
              <a:rPr lang="en-GB" sz="2000" b="1" i="1">
                <a:solidFill>
                  <a:schemeClr val="tx2"/>
                </a:solidFill>
                <a:latin typeface="Calibri Light"/>
                <a:cs typeface="Calibri Light"/>
              </a:rPr>
              <a:t>EC-BDTI-PILOTS@ec.europa.eu</a:t>
            </a:r>
            <a:endParaRPr lang="en-IE" sz="2000" i="1"/>
          </a:p>
        </p:txBody>
      </p:sp>
    </p:spTree>
    <p:extLst>
      <p:ext uri="{BB962C8B-B14F-4D97-AF65-F5344CB8AC3E}">
        <p14:creationId xmlns:p14="http://schemas.microsoft.com/office/powerpoint/2010/main" val="2990658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descr="Diagram&#10;&#10;Description automatically generated">
            <a:extLst>
              <a:ext uri="{FF2B5EF4-FFF2-40B4-BE49-F238E27FC236}">
                <a16:creationId xmlns:a16="http://schemas.microsoft.com/office/drawing/2014/main" id="{62AE1388-0729-9DD5-2F0A-2A66222C48F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10285425" y="-1938"/>
            <a:ext cx="1789133" cy="179726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3" name="TextBox 2">
            <a:extLst>
              <a:ext uri="{FF2B5EF4-FFF2-40B4-BE49-F238E27FC236}">
                <a16:creationId xmlns:a16="http://schemas.microsoft.com/office/drawing/2014/main" id="{DA6FC60A-D606-2D2C-DB04-F715515B1ECD}"/>
              </a:ext>
            </a:extLst>
          </p:cNvPr>
          <p:cNvSpPr txBox="1"/>
          <p:nvPr/>
        </p:nvSpPr>
        <p:spPr>
          <a:xfrm>
            <a:off x="510699" y="544158"/>
            <a:ext cx="9108385" cy="1012257"/>
          </a:xfrm>
          <a:prstGeom prst="rect">
            <a:avLst/>
          </a:prstGeom>
          <a:noFill/>
        </p:spPr>
        <p:txBody>
          <a:bodyPr rot="0" spcFirstLastPara="0" vertOverflow="overflow" horzOverflow="overflow" vert="horz" wrap="square" lIns="91432" tIns="45716" rIns="91432" bIns="45716" numCol="1" spcCol="0" rtlCol="0" fromWordArt="0" anchor="t" anchorCtr="0" forceAA="0" compatLnSpc="1">
            <a:prstTxWarp prst="textNoShape">
              <a:avLst/>
            </a:prstTxWarp>
            <a:spAutoFit/>
          </a:bodyPr>
          <a:lstStyle/>
          <a:p>
            <a:pPr algn="l"/>
            <a:r>
              <a:rPr lang="en-US" sz="3600" b="1">
                <a:latin typeface="Calibri Light"/>
                <a:ea typeface="Calibri"/>
                <a:cs typeface="Calibri"/>
              </a:rPr>
              <a:t>Why use BDTI?</a:t>
            </a:r>
            <a:endParaRPr lang="en-GB" sz="3600">
              <a:latin typeface="Calibri Light"/>
              <a:ea typeface="Calibri"/>
              <a:cs typeface="Calibri"/>
            </a:endParaRPr>
          </a:p>
          <a:p>
            <a:pPr algn="l"/>
            <a:endParaRPr lang="en-GB" sz="2378" b="1">
              <a:solidFill>
                <a:srgbClr val="000000"/>
              </a:solidFill>
              <a:latin typeface="Calibri"/>
              <a:ea typeface="Calibri Light"/>
              <a:cs typeface="Calibri Light"/>
            </a:endParaRPr>
          </a:p>
        </p:txBody>
      </p:sp>
      <p:sp>
        <p:nvSpPr>
          <p:cNvPr id="11" name="Rectangle 10">
            <a:extLst>
              <a:ext uri="{FF2B5EF4-FFF2-40B4-BE49-F238E27FC236}">
                <a16:creationId xmlns:a16="http://schemas.microsoft.com/office/drawing/2014/main" id="{6A72C523-34C3-597F-4C62-FF65032EC239}"/>
              </a:ext>
            </a:extLst>
          </p:cNvPr>
          <p:cNvSpPr/>
          <p:nvPr/>
        </p:nvSpPr>
        <p:spPr>
          <a:xfrm>
            <a:off x="593954" y="1219873"/>
            <a:ext cx="669464" cy="121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panose="020F0502020204030204"/>
            </a:endParaRPr>
          </a:p>
        </p:txBody>
      </p:sp>
      <p:sp>
        <p:nvSpPr>
          <p:cNvPr id="4" name="TextBox 3">
            <a:extLst>
              <a:ext uri="{FF2B5EF4-FFF2-40B4-BE49-F238E27FC236}">
                <a16:creationId xmlns:a16="http://schemas.microsoft.com/office/drawing/2014/main" id="{ED4F922E-B761-72F0-60C2-642A6B450E52}"/>
              </a:ext>
            </a:extLst>
          </p:cNvPr>
          <p:cNvSpPr txBox="1"/>
          <p:nvPr/>
        </p:nvSpPr>
        <p:spPr>
          <a:xfrm>
            <a:off x="358892" y="2934180"/>
            <a:ext cx="3793277" cy="1165248"/>
          </a:xfrm>
          <a:prstGeom prst="rect">
            <a:avLst/>
          </a:prstGeom>
          <a:noFill/>
        </p:spPr>
        <p:txBody>
          <a:bodyPr rot="0" spcFirstLastPara="0" vert="horz" wrap="square" lIns="71303" tIns="35652" rIns="71303" bIns="35652"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900" b="1">
                <a:cs typeface="Calibri Light"/>
              </a:rPr>
              <a:t>Benefit of </a:t>
            </a:r>
            <a:r>
              <a:rPr lang="en-US" sz="1900" b="1">
                <a:highlight>
                  <a:srgbClr val="FFFF00"/>
                </a:highlight>
                <a:cs typeface="Calibri Light"/>
              </a:rPr>
              <a:t>six months free of charge</a:t>
            </a:r>
            <a:r>
              <a:rPr lang="en-US" sz="1900">
                <a:cs typeface="Calibri Light"/>
              </a:rPr>
              <a:t>, including </a:t>
            </a:r>
            <a:r>
              <a:rPr lang="en-US" sz="1900" b="1">
                <a:solidFill>
                  <a:srgbClr val="8C2F87"/>
                </a:solidFill>
                <a:cs typeface="Calibri Light"/>
              </a:rPr>
              <a:t>advisory and technical</a:t>
            </a:r>
            <a:r>
              <a:rPr lang="en-US" sz="1900">
                <a:cs typeface="Calibri Light"/>
              </a:rPr>
              <a:t> support</a:t>
            </a:r>
            <a:endParaRPr lang="en-US" sz="1900">
              <a:ea typeface="Calibri"/>
              <a:cs typeface="Calibri Light"/>
            </a:endParaRPr>
          </a:p>
          <a:p>
            <a:endParaRPr lang="en-GB" sz="1404">
              <a:cs typeface="Calibri"/>
            </a:endParaRPr>
          </a:p>
        </p:txBody>
      </p:sp>
      <p:sp>
        <p:nvSpPr>
          <p:cNvPr id="6" name="TextBox 2">
            <a:extLst>
              <a:ext uri="{FF2B5EF4-FFF2-40B4-BE49-F238E27FC236}">
                <a16:creationId xmlns:a16="http://schemas.microsoft.com/office/drawing/2014/main" id="{C0960D8E-ADB7-9355-740C-A4FACE59D4EA}"/>
              </a:ext>
            </a:extLst>
          </p:cNvPr>
          <p:cNvSpPr txBox="1"/>
          <p:nvPr/>
        </p:nvSpPr>
        <p:spPr>
          <a:xfrm>
            <a:off x="4302575" y="2947690"/>
            <a:ext cx="4100674" cy="949164"/>
          </a:xfrm>
          <a:prstGeom prst="rect">
            <a:avLst/>
          </a:prstGeom>
          <a:noFill/>
        </p:spPr>
        <p:txBody>
          <a:bodyPr rot="0" spcFirstLastPara="0" vert="horz" wrap="square" lIns="71303" tIns="35652" rIns="71303" bIns="35652"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900" b="1">
                <a:highlight>
                  <a:srgbClr val="FFFF00"/>
                </a:highlight>
              </a:rPr>
              <a:t>Experiment with data analytics</a:t>
            </a:r>
            <a:r>
              <a:rPr lang="en-US" sz="1900"/>
              <a:t> using high </a:t>
            </a:r>
            <a:r>
              <a:rPr lang="en-US" sz="1900" b="1">
                <a:solidFill>
                  <a:srgbClr val="932D84"/>
                </a:solidFill>
              </a:rPr>
              <a:t>performance infrastructure</a:t>
            </a:r>
            <a:r>
              <a:rPr lang="en-US" sz="1900"/>
              <a:t> that leverages the power of the </a:t>
            </a:r>
            <a:r>
              <a:rPr lang="en-US" sz="1900" b="1"/>
              <a:t>elastic cloud</a:t>
            </a:r>
            <a:r>
              <a:rPr lang="en-US" sz="1900" b="1">
                <a:cs typeface="Calibri Light"/>
              </a:rPr>
              <a:t>​</a:t>
            </a:r>
            <a:endParaRPr lang="en-US" sz="1900" b="1">
              <a:ea typeface="Calibri"/>
              <a:cs typeface="Calibri"/>
            </a:endParaRPr>
          </a:p>
        </p:txBody>
      </p:sp>
      <p:sp>
        <p:nvSpPr>
          <p:cNvPr id="8" name="TextBox 3">
            <a:extLst>
              <a:ext uri="{FF2B5EF4-FFF2-40B4-BE49-F238E27FC236}">
                <a16:creationId xmlns:a16="http://schemas.microsoft.com/office/drawing/2014/main" id="{7D3A886E-7D15-3A12-8DAD-F7DBD0319E99}"/>
              </a:ext>
            </a:extLst>
          </p:cNvPr>
          <p:cNvSpPr txBox="1"/>
          <p:nvPr/>
        </p:nvSpPr>
        <p:spPr>
          <a:xfrm>
            <a:off x="8649902" y="2947686"/>
            <a:ext cx="3282217" cy="949164"/>
          </a:xfrm>
          <a:prstGeom prst="rect">
            <a:avLst/>
          </a:prstGeom>
          <a:noFill/>
        </p:spPr>
        <p:txBody>
          <a:bodyPr rot="0" spcFirstLastPara="0" vert="horz" wrap="square" lIns="71303" tIns="35652" rIns="71303" bIns="35652"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900" b="1">
                <a:highlight>
                  <a:srgbClr val="FFFF00"/>
                </a:highlight>
              </a:rPr>
              <a:t>Receive guidance</a:t>
            </a:r>
            <a:r>
              <a:rPr lang="en-US" sz="1900"/>
              <a:t> to move from a pilot to</a:t>
            </a:r>
            <a:r>
              <a:rPr lang="en-US" sz="1900">
                <a:solidFill>
                  <a:srgbClr val="4D4D4D"/>
                </a:solidFill>
              </a:rPr>
              <a:t> a</a:t>
            </a:r>
            <a:r>
              <a:rPr lang="en-US" sz="1900">
                <a:solidFill>
                  <a:srgbClr val="3D2B7A"/>
                </a:solidFill>
              </a:rPr>
              <a:t> </a:t>
            </a:r>
            <a:r>
              <a:rPr lang="en-US" sz="1900" b="1">
                <a:solidFill>
                  <a:srgbClr val="932D84"/>
                </a:solidFill>
              </a:rPr>
              <a:t>production-ready</a:t>
            </a:r>
            <a:r>
              <a:rPr lang="en-US" sz="1900">
                <a:solidFill>
                  <a:srgbClr val="3D2B7A"/>
                </a:solidFill>
              </a:rPr>
              <a:t> </a:t>
            </a:r>
            <a:r>
              <a:rPr lang="en-US" sz="1900">
                <a:solidFill>
                  <a:srgbClr val="4D4D4D"/>
                </a:solidFill>
              </a:rPr>
              <a:t>process</a:t>
            </a:r>
            <a:endParaRPr lang="en-US" sz="1900" b="1">
              <a:solidFill>
                <a:srgbClr val="932D84"/>
              </a:solidFill>
              <a:ea typeface="Calibri"/>
              <a:cs typeface="Calibri" panose="020F0502020204030204"/>
            </a:endParaRPr>
          </a:p>
        </p:txBody>
      </p:sp>
      <p:grpSp>
        <p:nvGrpSpPr>
          <p:cNvPr id="13" name="Group 12">
            <a:extLst>
              <a:ext uri="{FF2B5EF4-FFF2-40B4-BE49-F238E27FC236}">
                <a16:creationId xmlns:a16="http://schemas.microsoft.com/office/drawing/2014/main" id="{BFEC46CB-7C7D-DDCB-87F0-E888F9D7C7A5}"/>
              </a:ext>
            </a:extLst>
          </p:cNvPr>
          <p:cNvGrpSpPr/>
          <p:nvPr/>
        </p:nvGrpSpPr>
        <p:grpSpPr>
          <a:xfrm>
            <a:off x="1891397" y="2034605"/>
            <a:ext cx="1050732" cy="903119"/>
            <a:chOff x="1998588" y="2467207"/>
            <a:chExt cx="914400" cy="970430"/>
          </a:xfrm>
        </p:grpSpPr>
        <p:pic>
          <p:nvPicPr>
            <p:cNvPr id="10" name="Graphic 13" descr="Piggy Bank outline">
              <a:extLst>
                <a:ext uri="{FF2B5EF4-FFF2-40B4-BE49-F238E27FC236}">
                  <a16:creationId xmlns:a16="http://schemas.microsoft.com/office/drawing/2014/main" id="{7B916F7A-F86E-73B2-5F67-1781EA56CE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8588" y="2523237"/>
              <a:ext cx="914400" cy="914400"/>
            </a:xfrm>
            <a:prstGeom prst="rect">
              <a:avLst/>
            </a:prstGeom>
          </p:spPr>
        </p:pic>
        <p:pic>
          <p:nvPicPr>
            <p:cNvPr id="12" name="Graphic 14" descr="Euro with solid fill">
              <a:extLst>
                <a:ext uri="{FF2B5EF4-FFF2-40B4-BE49-F238E27FC236}">
                  <a16:creationId xmlns:a16="http://schemas.microsoft.com/office/drawing/2014/main" id="{EAF86997-63E2-A104-A668-3690699B74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2353" y="2467207"/>
              <a:ext cx="230842" cy="230842"/>
            </a:xfrm>
            <a:prstGeom prst="rect">
              <a:avLst/>
            </a:prstGeom>
          </p:spPr>
        </p:pic>
      </p:grpSp>
      <p:pic>
        <p:nvPicPr>
          <p:cNvPr id="15" name="Graphic 18" descr="Bar chart outline">
            <a:extLst>
              <a:ext uri="{FF2B5EF4-FFF2-40B4-BE49-F238E27FC236}">
                <a16:creationId xmlns:a16="http://schemas.microsoft.com/office/drawing/2014/main" id="{29A365B7-2414-AAB2-CCE0-89D36155CA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72990" y="1952106"/>
            <a:ext cx="1050732" cy="1050866"/>
          </a:xfrm>
          <a:prstGeom prst="rect">
            <a:avLst/>
          </a:prstGeom>
        </p:spPr>
      </p:pic>
      <p:pic>
        <p:nvPicPr>
          <p:cNvPr id="19" name="Graphic 19" descr="Questions outline">
            <a:extLst>
              <a:ext uri="{FF2B5EF4-FFF2-40B4-BE49-F238E27FC236}">
                <a16:creationId xmlns:a16="http://schemas.microsoft.com/office/drawing/2014/main" id="{70C75948-7FB6-1C8C-567B-098B8603D82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59471" y="1786951"/>
            <a:ext cx="1050732" cy="1050866"/>
          </a:xfrm>
          <a:prstGeom prst="rect">
            <a:avLst/>
          </a:prstGeom>
        </p:spPr>
      </p:pic>
      <p:pic>
        <p:nvPicPr>
          <p:cNvPr id="20" name="Graphic 100" descr="Circle with left arrow with solid fill">
            <a:extLst>
              <a:ext uri="{FF2B5EF4-FFF2-40B4-BE49-F238E27FC236}">
                <a16:creationId xmlns:a16="http://schemas.microsoft.com/office/drawing/2014/main" id="{93FA6352-702C-D4A6-186E-AAE6D6A46BF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0800000">
            <a:off x="2554771" y="4356059"/>
            <a:ext cx="1061989" cy="1062127"/>
          </a:xfrm>
          <a:prstGeom prst="rect">
            <a:avLst/>
          </a:prstGeom>
        </p:spPr>
      </p:pic>
      <p:sp>
        <p:nvSpPr>
          <p:cNvPr id="21" name="TextBox 2">
            <a:extLst>
              <a:ext uri="{FF2B5EF4-FFF2-40B4-BE49-F238E27FC236}">
                <a16:creationId xmlns:a16="http://schemas.microsoft.com/office/drawing/2014/main" id="{A656EE09-6B09-0315-1B99-8FB6ABA03B2F}"/>
              </a:ext>
            </a:extLst>
          </p:cNvPr>
          <p:cNvSpPr txBox="1"/>
          <p:nvPr/>
        </p:nvSpPr>
        <p:spPr>
          <a:xfrm>
            <a:off x="3492223" y="4677037"/>
            <a:ext cx="6262312" cy="407926"/>
          </a:xfrm>
          <a:prstGeom prst="rect">
            <a:avLst/>
          </a:prstGeom>
          <a:noFill/>
        </p:spPr>
        <p:txBody>
          <a:bodyPr rot="0" spcFirstLastPara="0" vert="horz" wrap="square" lIns="71303" tIns="35652" rIns="71303" bIns="35652"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83" b="1"/>
              <a:t>Test your idea </a:t>
            </a:r>
            <a:r>
              <a:rPr lang="en-US" sz="2183" b="1">
                <a:sym typeface="Wingdings" panose="05000000000000000000" pitchFamily="2" charset="2"/>
              </a:rPr>
              <a:t></a:t>
            </a:r>
            <a:r>
              <a:rPr lang="en-US" sz="2183" b="1"/>
              <a:t> Extract </a:t>
            </a:r>
            <a:r>
              <a:rPr lang="en-US" sz="2183" b="1">
                <a:cs typeface="Calibri Light"/>
              </a:rPr>
              <a:t>value </a:t>
            </a:r>
            <a:r>
              <a:rPr lang="en-US" sz="2183" b="1">
                <a:cs typeface="Calibri Light"/>
                <a:sym typeface="Wingdings" panose="05000000000000000000" pitchFamily="2" charset="2"/>
              </a:rPr>
              <a:t></a:t>
            </a:r>
            <a:r>
              <a:rPr lang="en-US" sz="2183" b="1">
                <a:cs typeface="Calibri Light"/>
              </a:rPr>
              <a:t> Create knowledge</a:t>
            </a:r>
          </a:p>
        </p:txBody>
      </p:sp>
    </p:spTree>
    <p:extLst>
      <p:ext uri="{BB962C8B-B14F-4D97-AF65-F5344CB8AC3E}">
        <p14:creationId xmlns:p14="http://schemas.microsoft.com/office/powerpoint/2010/main" val="124368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descr="Diagram&#10;&#10;Description automatically generated">
            <a:extLst>
              <a:ext uri="{FF2B5EF4-FFF2-40B4-BE49-F238E27FC236}">
                <a16:creationId xmlns:a16="http://schemas.microsoft.com/office/drawing/2014/main" id="{62AE1388-0729-9DD5-2F0A-2A66222C48F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10285425" y="-1938"/>
            <a:ext cx="1789133" cy="179726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3" name="TextBox 2">
            <a:extLst>
              <a:ext uri="{FF2B5EF4-FFF2-40B4-BE49-F238E27FC236}">
                <a16:creationId xmlns:a16="http://schemas.microsoft.com/office/drawing/2014/main" id="{DA6FC60A-D606-2D2C-DB04-F715515B1ECD}"/>
              </a:ext>
            </a:extLst>
          </p:cNvPr>
          <p:cNvSpPr txBox="1"/>
          <p:nvPr/>
        </p:nvSpPr>
        <p:spPr>
          <a:xfrm>
            <a:off x="438786" y="456741"/>
            <a:ext cx="4479477" cy="646323"/>
          </a:xfrm>
          <a:prstGeom prst="rect">
            <a:avLst/>
          </a:prstGeom>
          <a:noFill/>
        </p:spPr>
        <p:txBody>
          <a:bodyPr rot="0" spcFirstLastPara="0" vertOverflow="overflow" horzOverflow="overflow" vert="horz" wrap="square" lIns="91432" tIns="45716" rIns="91432" bIns="45716" numCol="1" spcCol="0" rtlCol="0" fromWordArt="0" anchor="t" anchorCtr="0" forceAA="0" compatLnSpc="1">
            <a:prstTxWarp prst="textNoShape">
              <a:avLst/>
            </a:prstTxWarp>
            <a:spAutoFit/>
          </a:bodyPr>
          <a:lstStyle/>
          <a:p>
            <a:pPr algn="l"/>
            <a:r>
              <a:rPr lang="en-US" sz="3600" b="1">
                <a:latin typeface="Calibri Light"/>
                <a:ea typeface="Calibri"/>
                <a:cs typeface="Calibri"/>
              </a:rPr>
              <a:t>Who used it already?</a:t>
            </a:r>
            <a:endParaRPr lang="en-GB" sz="3600">
              <a:latin typeface="Calibri Light"/>
              <a:ea typeface="Calibri"/>
              <a:cs typeface="Calibri"/>
            </a:endParaRPr>
          </a:p>
        </p:txBody>
      </p:sp>
      <p:sp>
        <p:nvSpPr>
          <p:cNvPr id="11" name="Rectangle 10">
            <a:extLst>
              <a:ext uri="{FF2B5EF4-FFF2-40B4-BE49-F238E27FC236}">
                <a16:creationId xmlns:a16="http://schemas.microsoft.com/office/drawing/2014/main" id="{6A72C523-34C3-597F-4C62-FF65032EC239}"/>
              </a:ext>
            </a:extLst>
          </p:cNvPr>
          <p:cNvSpPr/>
          <p:nvPr/>
        </p:nvSpPr>
        <p:spPr>
          <a:xfrm>
            <a:off x="509286" y="1135206"/>
            <a:ext cx="669464" cy="1213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panose="020F0502020204030204"/>
            </a:endParaRPr>
          </a:p>
        </p:txBody>
      </p:sp>
      <p:sp>
        <p:nvSpPr>
          <p:cNvPr id="6" name="Rectangle 5">
            <a:extLst>
              <a:ext uri="{FF2B5EF4-FFF2-40B4-BE49-F238E27FC236}">
                <a16:creationId xmlns:a16="http://schemas.microsoft.com/office/drawing/2014/main" id="{E4EB1A00-CE24-A37F-F629-A6FE81AABE73}"/>
              </a:ext>
            </a:extLst>
          </p:cNvPr>
          <p:cNvSpPr/>
          <p:nvPr/>
        </p:nvSpPr>
        <p:spPr>
          <a:xfrm>
            <a:off x="1715664" y="2046837"/>
            <a:ext cx="4367127" cy="1080424"/>
          </a:xfrm>
          <a:prstGeom prst="rect">
            <a:avLst/>
          </a:prstGeom>
        </p:spPr>
        <p:txBody>
          <a:bodyPr wrap="square" lIns="0" tIns="0" rIns="0" bIns="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50709">
              <a:defRPr/>
            </a:pPr>
            <a:r>
              <a:rPr lang="en-US" sz="1404" kern="0" noProof="1">
                <a:solidFill>
                  <a:srgbClr val="252525"/>
                </a:solidFill>
                <a:latin typeface="Calibri Light"/>
                <a:ea typeface="Calibri Light"/>
                <a:cs typeface="Calibri Light"/>
              </a:rPr>
              <a:t>Generalitat Valenciana needed a solution to sift through vast scientific clinical articles from various sources like PubMed.gov and COVID-19-related publications. Their challenge was to extract valuable insights and knowledge from this immense volume of data.</a:t>
            </a:r>
            <a:endParaRPr lang="en-US" sz="1404">
              <a:latin typeface="Calibri Light"/>
              <a:ea typeface="Calibri" panose="020F0502020204030204"/>
              <a:cs typeface="Calibri" panose="020F0502020204030204"/>
            </a:endParaRPr>
          </a:p>
        </p:txBody>
      </p:sp>
      <p:pic>
        <p:nvPicPr>
          <p:cNvPr id="8" name="Imagen 2" descr="Descripción: Descripción: Descripción: Descripción: gv_conselleria_sanitat_cmyk">
            <a:extLst>
              <a:ext uri="{FF2B5EF4-FFF2-40B4-BE49-F238E27FC236}">
                <a16:creationId xmlns:a16="http://schemas.microsoft.com/office/drawing/2014/main" id="{1186E871-1110-E89B-933C-BB3BA7607BB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4626" y="2209944"/>
            <a:ext cx="1455778" cy="6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75F369B-BA47-1CA8-F9AD-865D5DBF1B18}"/>
              </a:ext>
            </a:extLst>
          </p:cNvPr>
          <p:cNvSpPr/>
          <p:nvPr/>
        </p:nvSpPr>
        <p:spPr>
          <a:xfrm>
            <a:off x="1718878" y="5112737"/>
            <a:ext cx="4370822" cy="1512594"/>
          </a:xfrm>
          <a:prstGeom prst="rect">
            <a:avLst/>
          </a:prstGeom>
        </p:spPr>
        <p:txBody>
          <a:bodyPr wrap="square" lIns="0" tIns="0" rIns="0" bIns="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50709">
              <a:defRPr/>
            </a:pPr>
            <a:r>
              <a:rPr lang="en-US" sz="1404" kern="0">
                <a:solidFill>
                  <a:srgbClr val="4D4D4D"/>
                </a:solidFill>
                <a:latin typeface="Calibri Light"/>
                <a:ea typeface="+mn-lt"/>
                <a:cs typeface="+mn-lt"/>
                <a:sym typeface="Calibri"/>
              </a:rPr>
              <a:t>The Municipality faced the complex task of correlating diverse datasets within the city. Their objective was to understand the movement patterns of people across different districts over time. This data analysis challenge was essential for gaining insights into mobility trends and for redesigning services to promote cultural activities and events effectively.</a:t>
            </a:r>
            <a:endParaRPr lang="en-US" sz="1404">
              <a:ea typeface="Calibri"/>
              <a:cs typeface="Calibri"/>
            </a:endParaRPr>
          </a:p>
        </p:txBody>
      </p:sp>
      <p:pic>
        <p:nvPicPr>
          <p:cNvPr id="12" name="Picture 11" descr="City of Lforence">
            <a:extLst>
              <a:ext uri="{FF2B5EF4-FFF2-40B4-BE49-F238E27FC236}">
                <a16:creationId xmlns:a16="http://schemas.microsoft.com/office/drawing/2014/main" id="{C40C2EF2-C65F-A5C2-CF76-8A456AC8515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8786" y="5435764"/>
            <a:ext cx="1068540" cy="47722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7EB25E7-A240-52C5-55F7-B1650EAD0D26}"/>
              </a:ext>
            </a:extLst>
          </p:cNvPr>
          <p:cNvSpPr/>
          <p:nvPr/>
        </p:nvSpPr>
        <p:spPr>
          <a:xfrm>
            <a:off x="1712223" y="3359686"/>
            <a:ext cx="4375039" cy="1512594"/>
          </a:xfrm>
          <a:prstGeom prst="rect">
            <a:avLst/>
          </a:prstGeom>
        </p:spPr>
        <p:txBody>
          <a:bodyPr wrap="square" lIns="0" tIns="0" rIns="0" bIns="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50709">
              <a:defRPr/>
            </a:pPr>
            <a:r>
              <a:rPr lang="en-US" sz="1404" kern="0">
                <a:solidFill>
                  <a:srgbClr val="252525"/>
                </a:solidFill>
                <a:latin typeface="Calibri Light"/>
                <a:ea typeface="Calibri Light"/>
                <a:cs typeface="Calibri Light"/>
                <a:sym typeface="Calibri"/>
              </a:rPr>
              <a:t>The European Blood Alliance and DG SANTE embarked on a collaborative effort to establish a comprehensive open-access platform in Europe. This initiative aimed to collect crucial data for a focused study on COVID-19 convalescent plasma therapy. The challenge was to identify the most effective conditions for this treatment, utilizing data analysis to make informed decisions and streamline research efforts.</a:t>
            </a:r>
            <a:endParaRPr lang="en-US" sz="1404">
              <a:ea typeface="Calibri" panose="020F0502020204030204"/>
              <a:cs typeface="Calibri" panose="020F0502020204030204"/>
            </a:endParaRPr>
          </a:p>
        </p:txBody>
      </p:sp>
      <p:pic>
        <p:nvPicPr>
          <p:cNvPr id="14" name="Picture 13">
            <a:extLst>
              <a:ext uri="{FF2B5EF4-FFF2-40B4-BE49-F238E27FC236}">
                <a16:creationId xmlns:a16="http://schemas.microsoft.com/office/drawing/2014/main" id="{A94396D3-C5C7-909B-C1C8-189E4626BA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1787" y="3833340"/>
            <a:ext cx="1271507" cy="690441"/>
          </a:xfrm>
          <a:prstGeom prst="rect">
            <a:avLst/>
          </a:prstGeom>
        </p:spPr>
      </p:pic>
      <p:sp>
        <p:nvSpPr>
          <p:cNvPr id="15" name="Rectangle 14">
            <a:extLst>
              <a:ext uri="{FF2B5EF4-FFF2-40B4-BE49-F238E27FC236}">
                <a16:creationId xmlns:a16="http://schemas.microsoft.com/office/drawing/2014/main" id="{AB956FDD-1F99-CC80-411F-53D80F330DD3}"/>
              </a:ext>
            </a:extLst>
          </p:cNvPr>
          <p:cNvSpPr/>
          <p:nvPr/>
        </p:nvSpPr>
        <p:spPr>
          <a:xfrm>
            <a:off x="7018499" y="2047218"/>
            <a:ext cx="4671154" cy="864339"/>
          </a:xfrm>
          <a:prstGeom prst="rect">
            <a:avLst/>
          </a:prstGeom>
        </p:spPr>
        <p:txBody>
          <a:bodyPr wrap="square" lIns="0" tIns="0" rIns="0" bIns="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0709">
              <a:defRPr/>
            </a:pPr>
            <a:r>
              <a:rPr lang="en-US" sz="1400" kern="0">
                <a:solidFill>
                  <a:srgbClr val="4D4D4D"/>
                </a:solidFill>
                <a:latin typeface="Calibri Light"/>
                <a:ea typeface="+mn-lt"/>
                <a:cs typeface="Calibri Light"/>
                <a:sym typeface="Calibri"/>
              </a:rPr>
              <a:t>Advanced </a:t>
            </a:r>
            <a:r>
              <a:rPr lang="en-US" sz="1400" b="1" kern="0">
                <a:solidFill>
                  <a:srgbClr val="4D4D4D"/>
                </a:solidFill>
                <a:latin typeface="Calibri Light"/>
                <a:ea typeface="+mn-lt"/>
                <a:cs typeface="Calibri Light"/>
                <a:sym typeface="Calibri"/>
              </a:rPr>
              <a:t>data visualization and text mining tools</a:t>
            </a:r>
            <a:r>
              <a:rPr lang="en-US" sz="1400" kern="0">
                <a:solidFill>
                  <a:srgbClr val="4D4D4D"/>
                </a:solidFill>
                <a:latin typeface="Calibri Light"/>
                <a:ea typeface="+mn-lt"/>
                <a:cs typeface="Calibri Light"/>
                <a:sym typeface="Calibri"/>
              </a:rPr>
              <a:t> to help </a:t>
            </a:r>
            <a:r>
              <a:rPr lang="en-US" sz="1400" b="1" kern="0">
                <a:solidFill>
                  <a:srgbClr val="4D4D4D"/>
                </a:solidFill>
                <a:latin typeface="Calibri Light"/>
                <a:ea typeface="+mn-lt"/>
                <a:cs typeface="Calibri Light"/>
                <a:sym typeface="Calibri"/>
              </a:rPr>
              <a:t>extract knowledge </a:t>
            </a:r>
            <a:r>
              <a:rPr lang="en-US" sz="1400" kern="0">
                <a:solidFill>
                  <a:srgbClr val="4D4D4D"/>
                </a:solidFill>
                <a:latin typeface="Calibri Light"/>
                <a:ea typeface="+mn-lt"/>
                <a:cs typeface="Calibri Light"/>
                <a:sym typeface="Calibri"/>
              </a:rPr>
              <a:t>contained in the documents, </a:t>
            </a:r>
          </a:p>
          <a:p>
            <a:pPr defTabSz="950709">
              <a:defRPr/>
            </a:pPr>
            <a:r>
              <a:rPr lang="en-US" sz="1400" kern="0">
                <a:solidFill>
                  <a:srgbClr val="4D4D4D"/>
                </a:solidFill>
                <a:latin typeface="Calibri Light"/>
                <a:ea typeface="+mn-lt"/>
                <a:cs typeface="Calibri Light"/>
                <a:sym typeface="Calibri"/>
              </a:rPr>
              <a:t>supporting clinicians and managers in their clinical practices and day-to-day work. </a:t>
            </a:r>
            <a:endParaRPr lang="en-US" sz="1400" kern="0">
              <a:solidFill>
                <a:srgbClr val="4D4D4D"/>
              </a:solidFill>
              <a:latin typeface="Calibri Light"/>
              <a:ea typeface="+mn-lt"/>
              <a:cs typeface="Calibri Light"/>
            </a:endParaRPr>
          </a:p>
        </p:txBody>
      </p:sp>
      <p:sp>
        <p:nvSpPr>
          <p:cNvPr id="16" name="Rectangle 15">
            <a:extLst>
              <a:ext uri="{FF2B5EF4-FFF2-40B4-BE49-F238E27FC236}">
                <a16:creationId xmlns:a16="http://schemas.microsoft.com/office/drawing/2014/main" id="{09EAF9C4-2E79-1155-B2B6-9A5A1261B72D}"/>
              </a:ext>
            </a:extLst>
          </p:cNvPr>
          <p:cNvSpPr/>
          <p:nvPr/>
        </p:nvSpPr>
        <p:spPr>
          <a:xfrm>
            <a:off x="7016998" y="5158864"/>
            <a:ext cx="4568696" cy="864339"/>
          </a:xfrm>
          <a:prstGeom prst="rect">
            <a:avLst/>
          </a:prstGeom>
        </p:spPr>
        <p:txBody>
          <a:bodyPr wrap="square" lIns="0" tIns="0" rIns="0" bIns="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50709">
              <a:defRPr/>
            </a:pPr>
            <a:r>
              <a:rPr lang="en-US" sz="1404" kern="0">
                <a:solidFill>
                  <a:srgbClr val="4D4D4D"/>
                </a:solidFill>
                <a:latin typeface="Calibri Light"/>
                <a:ea typeface="Calibri Light"/>
                <a:cs typeface="Calibri"/>
                <a:sym typeface="Calibri"/>
              </a:rPr>
              <a:t>Predictive, descriptive and time-series analysis on multiple datasets collected </a:t>
            </a:r>
            <a:r>
              <a:rPr lang="en-US" sz="1404" b="1" kern="0">
                <a:solidFill>
                  <a:srgbClr val="4D4D4D"/>
                </a:solidFill>
                <a:latin typeface="Calibri Light"/>
                <a:ea typeface="Calibri Light"/>
                <a:cs typeface="Calibri"/>
                <a:sym typeface="Calibri"/>
              </a:rPr>
              <a:t>before, during and after the Covid-19 pandemic</a:t>
            </a:r>
            <a:r>
              <a:rPr lang="en-US" sz="1404" kern="0">
                <a:solidFill>
                  <a:srgbClr val="4D4D4D"/>
                </a:solidFill>
                <a:latin typeface="Calibri Light"/>
                <a:ea typeface="Calibri Light"/>
                <a:cs typeface="Calibri"/>
                <a:sym typeface="Calibri"/>
              </a:rPr>
              <a:t> such as: public Wi-Fi sensors, parking and geo-referenced data of people movements (i.e., tourists). </a:t>
            </a:r>
            <a:endParaRPr lang="en-US" sz="1404" strike="sngStrike" kern="0">
              <a:solidFill>
                <a:srgbClr val="4D4D4D"/>
              </a:solidFill>
              <a:latin typeface="Calibri Light"/>
              <a:ea typeface="Calibri Light"/>
              <a:cs typeface="Calibri"/>
            </a:endParaRPr>
          </a:p>
        </p:txBody>
      </p:sp>
      <p:sp>
        <p:nvSpPr>
          <p:cNvPr id="17" name="Rectangle 16">
            <a:extLst>
              <a:ext uri="{FF2B5EF4-FFF2-40B4-BE49-F238E27FC236}">
                <a16:creationId xmlns:a16="http://schemas.microsoft.com/office/drawing/2014/main" id="{D312FB18-1DDF-35D0-4C80-980974BD34E1}"/>
              </a:ext>
            </a:extLst>
          </p:cNvPr>
          <p:cNvSpPr/>
          <p:nvPr/>
        </p:nvSpPr>
        <p:spPr>
          <a:xfrm>
            <a:off x="7008434" y="3362243"/>
            <a:ext cx="4677509" cy="1296509"/>
          </a:xfrm>
          <a:prstGeom prst="rect">
            <a:avLst/>
          </a:prstGeom>
        </p:spPr>
        <p:txBody>
          <a:bodyPr wrap="square" lIns="0" tIns="0" rIns="0" bIns="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50709">
              <a:defRPr/>
            </a:pPr>
            <a:r>
              <a:rPr lang="en-US" sz="1404" kern="0">
                <a:solidFill>
                  <a:srgbClr val="4D4D4D"/>
                </a:solidFill>
                <a:latin typeface="Calibri Light"/>
                <a:ea typeface="Calibri Light"/>
                <a:cs typeface="Calibri"/>
                <a:sym typeface="Calibri"/>
              </a:rPr>
              <a:t>A ready-to-use, virtual environment in which </a:t>
            </a:r>
            <a:r>
              <a:rPr lang="en-US" sz="1404" b="1" kern="0">
                <a:solidFill>
                  <a:srgbClr val="4D4D4D"/>
                </a:solidFill>
                <a:latin typeface="Calibri Light"/>
                <a:ea typeface="Calibri Light"/>
                <a:cs typeface="Calibri"/>
                <a:sym typeface="Calibri"/>
              </a:rPr>
              <a:t>data collected through a custom-built website</a:t>
            </a:r>
            <a:r>
              <a:rPr lang="en-US" sz="1404" kern="0">
                <a:solidFill>
                  <a:srgbClr val="4D4D4D"/>
                </a:solidFill>
                <a:latin typeface="Calibri Light"/>
                <a:ea typeface="Calibri Light"/>
                <a:cs typeface="Calibri"/>
                <a:sym typeface="Calibri"/>
              </a:rPr>
              <a:t> are ingested and anonymized, to be then analyzed with advanced data visualization and analytical tools. Initially, only donation data were processed, then the scope was increased to capture the </a:t>
            </a:r>
            <a:r>
              <a:rPr lang="en-US" sz="1404" b="1" kern="0">
                <a:solidFill>
                  <a:srgbClr val="4D4D4D"/>
                </a:solidFill>
                <a:latin typeface="Calibri Light"/>
                <a:ea typeface="Calibri Light"/>
                <a:cs typeface="Calibri"/>
                <a:sym typeface="Calibri"/>
              </a:rPr>
              <a:t>end-to-end of blood plasma, from donation to patient/clinical trial.</a:t>
            </a:r>
            <a:endParaRPr lang="en-US" sz="1404" b="1" kern="0">
              <a:solidFill>
                <a:srgbClr val="4D4D4D"/>
              </a:solidFill>
              <a:latin typeface="Calibri Light"/>
              <a:ea typeface="Calibri Light"/>
              <a:cs typeface="Calibri"/>
            </a:endParaRPr>
          </a:p>
        </p:txBody>
      </p:sp>
      <p:pic>
        <p:nvPicPr>
          <p:cNvPr id="2" name="Graphic 1" descr="Arrow Right with solid fill">
            <a:extLst>
              <a:ext uri="{FF2B5EF4-FFF2-40B4-BE49-F238E27FC236}">
                <a16:creationId xmlns:a16="http://schemas.microsoft.com/office/drawing/2014/main" id="{DCA5785A-34FF-8C7F-401A-24803D37F9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05724" y="2213857"/>
            <a:ext cx="608893" cy="616556"/>
          </a:xfrm>
          <a:prstGeom prst="rect">
            <a:avLst/>
          </a:prstGeom>
        </p:spPr>
      </p:pic>
      <p:pic>
        <p:nvPicPr>
          <p:cNvPr id="18" name="Graphic 17" descr="Arrow Right with solid fill">
            <a:extLst>
              <a:ext uri="{FF2B5EF4-FFF2-40B4-BE49-F238E27FC236}">
                <a16:creationId xmlns:a16="http://schemas.microsoft.com/office/drawing/2014/main" id="{F5AFF221-7525-36D8-7F57-17E4E7C4F4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35439" y="5338645"/>
            <a:ext cx="608893" cy="616556"/>
          </a:xfrm>
          <a:prstGeom prst="rect">
            <a:avLst/>
          </a:prstGeom>
        </p:spPr>
      </p:pic>
      <p:pic>
        <p:nvPicPr>
          <p:cNvPr id="19" name="Graphic 18" descr="Arrow Right with solid fill">
            <a:extLst>
              <a:ext uri="{FF2B5EF4-FFF2-40B4-BE49-F238E27FC236}">
                <a16:creationId xmlns:a16="http://schemas.microsoft.com/office/drawing/2014/main" id="{9B0837F9-FC15-C3D3-831E-33B7294A30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05792" y="3776983"/>
            <a:ext cx="608893" cy="616556"/>
          </a:xfrm>
          <a:prstGeom prst="rect">
            <a:avLst/>
          </a:prstGeom>
        </p:spPr>
      </p:pic>
      <p:pic>
        <p:nvPicPr>
          <p:cNvPr id="5" name="Graphic 4" descr="Questions outline">
            <a:extLst>
              <a:ext uri="{FF2B5EF4-FFF2-40B4-BE49-F238E27FC236}">
                <a16:creationId xmlns:a16="http://schemas.microsoft.com/office/drawing/2014/main" id="{58BAB2FF-9845-8B46-6987-88AB86525F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56447" y="1281720"/>
            <a:ext cx="713363" cy="713034"/>
          </a:xfrm>
          <a:prstGeom prst="rect">
            <a:avLst/>
          </a:prstGeom>
        </p:spPr>
      </p:pic>
      <p:pic>
        <p:nvPicPr>
          <p:cNvPr id="7" name="Graphic 6" descr="Lights On outline">
            <a:extLst>
              <a:ext uri="{FF2B5EF4-FFF2-40B4-BE49-F238E27FC236}">
                <a16:creationId xmlns:a16="http://schemas.microsoft.com/office/drawing/2014/main" id="{09181A56-BF99-B6E8-4B4F-99890ACCDB2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38824" y="1281719"/>
            <a:ext cx="713363" cy="713034"/>
          </a:xfrm>
          <a:prstGeom prst="rect">
            <a:avLst/>
          </a:prstGeom>
        </p:spPr>
      </p:pic>
    </p:spTree>
    <p:extLst>
      <p:ext uri="{BB962C8B-B14F-4D97-AF65-F5344CB8AC3E}">
        <p14:creationId xmlns:p14="http://schemas.microsoft.com/office/powerpoint/2010/main" val="1010101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A689DB92-8B1E-1719-CC96-265033521000}"/>
              </a:ext>
            </a:extLst>
          </p:cNvPr>
          <p:cNvSpPr txBox="1"/>
          <p:nvPr/>
        </p:nvSpPr>
        <p:spPr>
          <a:xfrm>
            <a:off x="412630" y="573844"/>
            <a:ext cx="863749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latin typeface="Calibri Light"/>
                <a:cs typeface="Calibri Light"/>
              </a:rPr>
              <a:t>How to apply: a fast and simple process</a:t>
            </a:r>
            <a:endParaRPr lang="en-US" sz="3200">
              <a:cs typeface="Calibri"/>
            </a:endParaRPr>
          </a:p>
        </p:txBody>
      </p:sp>
      <p:pic>
        <p:nvPicPr>
          <p:cNvPr id="86" name="Picture 85" descr="Diagram&#10;&#10;Description automatically generated">
            <a:extLst>
              <a:ext uri="{FF2B5EF4-FFF2-40B4-BE49-F238E27FC236}">
                <a16:creationId xmlns:a16="http://schemas.microsoft.com/office/drawing/2014/main" id="{62AE1388-0729-9DD5-2F0A-2A66222C48F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10285802" y="-2247"/>
            <a:ext cx="1789295" cy="179743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4" name="Graphic 3" descr="Caret Right outline">
            <a:extLst>
              <a:ext uri="{FF2B5EF4-FFF2-40B4-BE49-F238E27FC236}">
                <a16:creationId xmlns:a16="http://schemas.microsoft.com/office/drawing/2014/main" id="{5FA0837A-6F90-0949-4CCD-E4ECB847335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41566" y="3544461"/>
            <a:ext cx="445540" cy="498453"/>
          </a:xfrm>
          <a:prstGeom prst="rect">
            <a:avLst/>
          </a:prstGeom>
        </p:spPr>
      </p:pic>
      <p:pic>
        <p:nvPicPr>
          <p:cNvPr id="7" name="Graphic 6" descr="Caret Right outline">
            <a:extLst>
              <a:ext uri="{FF2B5EF4-FFF2-40B4-BE49-F238E27FC236}">
                <a16:creationId xmlns:a16="http://schemas.microsoft.com/office/drawing/2014/main" id="{C7C6EB85-5C7C-CFD0-F587-31B33F7E996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97887" y="3544461"/>
            <a:ext cx="445540" cy="498453"/>
          </a:xfrm>
          <a:prstGeom prst="rect">
            <a:avLst/>
          </a:prstGeom>
        </p:spPr>
      </p:pic>
      <p:pic>
        <p:nvPicPr>
          <p:cNvPr id="13" name="Graphic 12" descr="Caret Right outline">
            <a:extLst>
              <a:ext uri="{FF2B5EF4-FFF2-40B4-BE49-F238E27FC236}">
                <a16:creationId xmlns:a16="http://schemas.microsoft.com/office/drawing/2014/main" id="{9C57782F-CA55-B782-3081-725C8AFB672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02998" y="3544461"/>
            <a:ext cx="445540" cy="498453"/>
          </a:xfrm>
          <a:prstGeom prst="rect">
            <a:avLst/>
          </a:prstGeom>
        </p:spPr>
      </p:pic>
      <p:pic>
        <p:nvPicPr>
          <p:cNvPr id="21" name="Graphic 20" descr="Caret Right outline">
            <a:extLst>
              <a:ext uri="{FF2B5EF4-FFF2-40B4-BE49-F238E27FC236}">
                <a16:creationId xmlns:a16="http://schemas.microsoft.com/office/drawing/2014/main" id="{55C22945-4642-563A-4D55-DC3051AE33E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59318" y="3544461"/>
            <a:ext cx="445540" cy="498453"/>
          </a:xfrm>
          <a:prstGeom prst="rect">
            <a:avLst/>
          </a:prstGeom>
        </p:spPr>
      </p:pic>
      <p:pic>
        <p:nvPicPr>
          <p:cNvPr id="29" name="Graphic 28" descr="Caret Right outline">
            <a:extLst>
              <a:ext uri="{FF2B5EF4-FFF2-40B4-BE49-F238E27FC236}">
                <a16:creationId xmlns:a16="http://schemas.microsoft.com/office/drawing/2014/main" id="{301D2138-5E80-0C08-1E25-63C8437BF50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64430" y="3544461"/>
            <a:ext cx="445540" cy="498453"/>
          </a:xfrm>
          <a:prstGeom prst="rect">
            <a:avLst/>
          </a:prstGeom>
        </p:spPr>
      </p:pic>
      <p:pic>
        <p:nvPicPr>
          <p:cNvPr id="34" name="Graphic 33" descr="Caret Right outline">
            <a:extLst>
              <a:ext uri="{FF2B5EF4-FFF2-40B4-BE49-F238E27FC236}">
                <a16:creationId xmlns:a16="http://schemas.microsoft.com/office/drawing/2014/main" id="{80094FD1-07BC-178A-2E5C-CEEA8DC563C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20750" y="3544461"/>
            <a:ext cx="445540" cy="498453"/>
          </a:xfrm>
          <a:prstGeom prst="rect">
            <a:avLst/>
          </a:prstGeom>
        </p:spPr>
      </p:pic>
      <p:pic>
        <p:nvPicPr>
          <p:cNvPr id="36" name="Graphic 35" descr="Caret Right outline">
            <a:extLst>
              <a:ext uri="{FF2B5EF4-FFF2-40B4-BE49-F238E27FC236}">
                <a16:creationId xmlns:a16="http://schemas.microsoft.com/office/drawing/2014/main" id="{B96749B9-10CC-9932-3DFB-76D1F474161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25863" y="3544461"/>
            <a:ext cx="445540" cy="498453"/>
          </a:xfrm>
          <a:prstGeom prst="rect">
            <a:avLst/>
          </a:prstGeom>
        </p:spPr>
      </p:pic>
      <p:pic>
        <p:nvPicPr>
          <p:cNvPr id="38" name="Graphic 37" descr="Caret Right outline">
            <a:extLst>
              <a:ext uri="{FF2B5EF4-FFF2-40B4-BE49-F238E27FC236}">
                <a16:creationId xmlns:a16="http://schemas.microsoft.com/office/drawing/2014/main" id="{C59A0D87-9523-4F3A-6450-16F5993C974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82182" y="3544461"/>
            <a:ext cx="445540" cy="498453"/>
          </a:xfrm>
          <a:prstGeom prst="rect">
            <a:avLst/>
          </a:prstGeom>
        </p:spPr>
      </p:pic>
      <p:pic>
        <p:nvPicPr>
          <p:cNvPr id="40" name="Graphic 39" descr="Caret Right outline">
            <a:extLst>
              <a:ext uri="{FF2B5EF4-FFF2-40B4-BE49-F238E27FC236}">
                <a16:creationId xmlns:a16="http://schemas.microsoft.com/office/drawing/2014/main" id="{A309E9D7-FB2D-8B7F-FFEB-40ADA27E857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87294" y="3544461"/>
            <a:ext cx="445540" cy="498453"/>
          </a:xfrm>
          <a:prstGeom prst="rect">
            <a:avLst/>
          </a:prstGeom>
        </p:spPr>
      </p:pic>
      <p:pic>
        <p:nvPicPr>
          <p:cNvPr id="42" name="Graphic 41" descr="Caret Right outline">
            <a:extLst>
              <a:ext uri="{FF2B5EF4-FFF2-40B4-BE49-F238E27FC236}">
                <a16:creationId xmlns:a16="http://schemas.microsoft.com/office/drawing/2014/main" id="{1D425C7D-B832-8EF7-EB86-256FA73240A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43614" y="3544461"/>
            <a:ext cx="445540" cy="498453"/>
          </a:xfrm>
          <a:prstGeom prst="rect">
            <a:avLst/>
          </a:prstGeom>
        </p:spPr>
      </p:pic>
      <p:pic>
        <p:nvPicPr>
          <p:cNvPr id="44" name="Graphic 43" descr="Caret Right outline">
            <a:extLst>
              <a:ext uri="{FF2B5EF4-FFF2-40B4-BE49-F238E27FC236}">
                <a16:creationId xmlns:a16="http://schemas.microsoft.com/office/drawing/2014/main" id="{52C63569-76ED-4E66-3F2D-DF36B234A2B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48726" y="3544461"/>
            <a:ext cx="445540" cy="498453"/>
          </a:xfrm>
          <a:prstGeom prst="rect">
            <a:avLst/>
          </a:prstGeom>
        </p:spPr>
      </p:pic>
      <p:pic>
        <p:nvPicPr>
          <p:cNvPr id="46" name="Graphic 45" descr="Caret Right outline">
            <a:extLst>
              <a:ext uri="{FF2B5EF4-FFF2-40B4-BE49-F238E27FC236}">
                <a16:creationId xmlns:a16="http://schemas.microsoft.com/office/drawing/2014/main" id="{D853C95A-5C60-30F4-09DE-B06FBD8E9C8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05046" y="3544461"/>
            <a:ext cx="445540" cy="498453"/>
          </a:xfrm>
          <a:prstGeom prst="rect">
            <a:avLst/>
          </a:prstGeom>
        </p:spPr>
      </p:pic>
      <p:sp>
        <p:nvSpPr>
          <p:cNvPr id="48" name="Ovale 78">
            <a:extLst>
              <a:ext uri="{FF2B5EF4-FFF2-40B4-BE49-F238E27FC236}">
                <a16:creationId xmlns:a16="http://schemas.microsoft.com/office/drawing/2014/main" id="{7BA39A81-F759-F6D5-C1A9-BA9F96561972}"/>
              </a:ext>
            </a:extLst>
          </p:cNvPr>
          <p:cNvSpPr/>
          <p:nvPr/>
        </p:nvSpPr>
        <p:spPr>
          <a:xfrm>
            <a:off x="1293821" y="3360611"/>
            <a:ext cx="91464" cy="87287"/>
          </a:xfrm>
          <a:prstGeom prst="ellipse">
            <a:avLst/>
          </a:prstGeom>
          <a:solidFill>
            <a:srgbClr val="3D2B7A"/>
          </a:solidFill>
          <a:ln w="12700" cap="flat" cmpd="sng" algn="ctr">
            <a:solidFill>
              <a:srgbClr val="3D2B7A"/>
            </a:solidFill>
            <a:prstDash val="solid"/>
            <a:miter lim="800000"/>
          </a:ln>
          <a:effectLst/>
        </p:spPr>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it-IT" sz="1100" b="1" i="0" u="none" strike="noStrike" kern="0" cap="none" spc="0" normalizeH="0" baseline="0" noProof="0">
              <a:ln>
                <a:noFill/>
              </a:ln>
              <a:solidFill>
                <a:srgbClr val="FFFFFF"/>
              </a:solidFill>
              <a:effectLst/>
              <a:uLnTx/>
              <a:uFillTx/>
              <a:latin typeface="Arial"/>
              <a:ea typeface="+mn-ea"/>
              <a:cs typeface="+mn-cs"/>
            </a:endParaRPr>
          </a:p>
        </p:txBody>
      </p:sp>
      <p:grpSp>
        <p:nvGrpSpPr>
          <p:cNvPr id="52" name="Group 40">
            <a:extLst>
              <a:ext uri="{FF2B5EF4-FFF2-40B4-BE49-F238E27FC236}">
                <a16:creationId xmlns:a16="http://schemas.microsoft.com/office/drawing/2014/main" id="{07167F95-07FE-B172-B98F-93449EE91678}"/>
              </a:ext>
            </a:extLst>
          </p:cNvPr>
          <p:cNvGrpSpPr/>
          <p:nvPr/>
        </p:nvGrpSpPr>
        <p:grpSpPr>
          <a:xfrm>
            <a:off x="973648" y="2693265"/>
            <a:ext cx="606893" cy="591392"/>
            <a:chOff x="3552824" y="2162176"/>
            <a:chExt cx="903288" cy="898525"/>
          </a:xfrm>
          <a:solidFill>
            <a:schemeClr val="tx2"/>
          </a:solidFill>
        </p:grpSpPr>
        <p:sp>
          <p:nvSpPr>
            <p:cNvPr id="50" name="Freeform 8">
              <a:extLst>
                <a:ext uri="{FF2B5EF4-FFF2-40B4-BE49-F238E27FC236}">
                  <a16:creationId xmlns:a16="http://schemas.microsoft.com/office/drawing/2014/main" id="{F1583CE6-34E3-B539-2CC2-A1D6F7DFC864}"/>
                </a:ext>
              </a:extLst>
            </p:cNvPr>
            <p:cNvSpPr>
              <a:spLocks noEditPoints="1"/>
            </p:cNvSpPr>
            <p:nvPr/>
          </p:nvSpPr>
          <p:spPr bwMode="auto">
            <a:xfrm>
              <a:off x="3552824" y="2162176"/>
              <a:ext cx="903288" cy="898525"/>
            </a:xfrm>
            <a:custGeom>
              <a:avLst/>
              <a:gdLst>
                <a:gd name="T0" fmla="*/ 351 w 2415"/>
                <a:gd name="T1" fmla="*/ 247 h 2397"/>
                <a:gd name="T2" fmla="*/ 138 w 2415"/>
                <a:gd name="T3" fmla="*/ 500 h 2397"/>
                <a:gd name="T4" fmla="*/ 25 w 2415"/>
                <a:gd name="T5" fmla="*/ 802 h 2397"/>
                <a:gd name="T6" fmla="*/ 23 w 2415"/>
                <a:gd name="T7" fmla="*/ 1190 h 2397"/>
                <a:gd name="T8" fmla="*/ 303 w 2415"/>
                <a:gd name="T9" fmla="*/ 1711 h 2397"/>
                <a:gd name="T10" fmla="*/ 735 w 2415"/>
                <a:gd name="T11" fmla="*/ 1959 h 2397"/>
                <a:gd name="T12" fmla="*/ 1067 w 2415"/>
                <a:gd name="T13" fmla="*/ 1989 h 2397"/>
                <a:gd name="T14" fmla="*/ 1550 w 2415"/>
                <a:gd name="T15" fmla="*/ 1845 h 2397"/>
                <a:gd name="T16" fmla="*/ 2140 w 2415"/>
                <a:gd name="T17" fmla="*/ 2385 h 2397"/>
                <a:gd name="T18" fmla="*/ 2298 w 2415"/>
                <a:gd name="T19" fmla="*/ 2370 h 2397"/>
                <a:gd name="T20" fmla="*/ 2414 w 2415"/>
                <a:gd name="T21" fmla="*/ 2195 h 2397"/>
                <a:gd name="T22" fmla="*/ 2224 w 2415"/>
                <a:gd name="T23" fmla="*/ 1903 h 2397"/>
                <a:gd name="T24" fmla="*/ 1970 w 2415"/>
                <a:gd name="T25" fmla="*/ 1291 h 2397"/>
                <a:gd name="T26" fmla="*/ 1973 w 2415"/>
                <a:gd name="T27" fmla="*/ 728 h 2397"/>
                <a:gd name="T28" fmla="*/ 1870 w 2415"/>
                <a:gd name="T29" fmla="*/ 446 h 2397"/>
                <a:gd name="T30" fmla="*/ 1944 w 2415"/>
                <a:gd name="T31" fmla="*/ 394 h 2397"/>
                <a:gd name="T32" fmla="*/ 2118 w 2415"/>
                <a:gd name="T33" fmla="*/ 365 h 2397"/>
                <a:gd name="T34" fmla="*/ 2174 w 2415"/>
                <a:gd name="T35" fmla="*/ 291 h 2397"/>
                <a:gd name="T36" fmla="*/ 2384 w 2415"/>
                <a:gd name="T37" fmla="*/ 279 h 2397"/>
                <a:gd name="T38" fmla="*/ 2408 w 2415"/>
                <a:gd name="T39" fmla="*/ 209 h 2397"/>
                <a:gd name="T40" fmla="*/ 2183 w 2415"/>
                <a:gd name="T41" fmla="*/ 191 h 2397"/>
                <a:gd name="T42" fmla="*/ 2123 w 2415"/>
                <a:gd name="T43" fmla="*/ 123 h 2397"/>
                <a:gd name="T44" fmla="*/ 1996 w 2415"/>
                <a:gd name="T45" fmla="*/ 80 h 2397"/>
                <a:gd name="T46" fmla="*/ 1879 w 2415"/>
                <a:gd name="T47" fmla="*/ 148 h 2397"/>
                <a:gd name="T48" fmla="*/ 1855 w 2415"/>
                <a:gd name="T49" fmla="*/ 292 h 2397"/>
                <a:gd name="T50" fmla="*/ 1808 w 2415"/>
                <a:gd name="T51" fmla="*/ 366 h 2397"/>
                <a:gd name="T52" fmla="*/ 1546 w 2415"/>
                <a:gd name="T53" fmla="*/ 157 h 2397"/>
                <a:gd name="T54" fmla="*/ 942 w 2415"/>
                <a:gd name="T55" fmla="*/ 0 h 2397"/>
                <a:gd name="T56" fmla="*/ 1430 w 2415"/>
                <a:gd name="T57" fmla="*/ 186 h 2397"/>
                <a:gd name="T58" fmla="*/ 1739 w 2415"/>
                <a:gd name="T59" fmla="*/ 448 h 2397"/>
                <a:gd name="T60" fmla="*/ 1906 w 2415"/>
                <a:gd name="T61" fmla="*/ 806 h 2397"/>
                <a:gd name="T62" fmla="*/ 1908 w 2415"/>
                <a:gd name="T63" fmla="*/ 1165 h 2397"/>
                <a:gd name="T64" fmla="*/ 1738 w 2415"/>
                <a:gd name="T65" fmla="*/ 1545 h 2397"/>
                <a:gd name="T66" fmla="*/ 1469 w 2415"/>
                <a:gd name="T67" fmla="*/ 1782 h 2397"/>
                <a:gd name="T68" fmla="*/ 941 w 2415"/>
                <a:gd name="T69" fmla="*/ 1905 h 2397"/>
                <a:gd name="T70" fmla="*/ 545 w 2415"/>
                <a:gd name="T71" fmla="*/ 1782 h 2397"/>
                <a:gd name="T72" fmla="*/ 230 w 2415"/>
                <a:gd name="T73" fmla="*/ 1481 h 2397"/>
                <a:gd name="T74" fmla="*/ 95 w 2415"/>
                <a:gd name="T75" fmla="*/ 998 h 2397"/>
                <a:gd name="T76" fmla="*/ 165 w 2415"/>
                <a:gd name="T77" fmla="*/ 633 h 2397"/>
                <a:gd name="T78" fmla="*/ 343 w 2415"/>
                <a:gd name="T79" fmla="*/ 363 h 2397"/>
                <a:gd name="T80" fmla="*/ 671 w 2415"/>
                <a:gd name="T81" fmla="*/ 149 h 2397"/>
                <a:gd name="T82" fmla="*/ 1013 w 2415"/>
                <a:gd name="T83" fmla="*/ 86 h 2397"/>
                <a:gd name="T84" fmla="*/ 2069 w 2415"/>
                <a:gd name="T85" fmla="*/ 194 h 2397"/>
                <a:gd name="T86" fmla="*/ 2060 w 2415"/>
                <a:gd name="T87" fmla="*/ 294 h 2397"/>
                <a:gd name="T88" fmla="*/ 1972 w 2415"/>
                <a:gd name="T89" fmla="*/ 300 h 2397"/>
                <a:gd name="T90" fmla="*/ 1940 w 2415"/>
                <a:gd name="T91" fmla="*/ 210 h 2397"/>
                <a:gd name="T92" fmla="*/ 2034 w 2415"/>
                <a:gd name="T93" fmla="*/ 169 h 2397"/>
                <a:gd name="T94" fmla="*/ 1681 w 2415"/>
                <a:gd name="T95" fmla="*/ 1840 h 2397"/>
                <a:gd name="T96" fmla="*/ 1906 w 2415"/>
                <a:gd name="T97" fmla="*/ 1715 h 2397"/>
                <a:gd name="T98" fmla="*/ 2301 w 2415"/>
                <a:gd name="T99" fmla="*/ 2246 h 2397"/>
                <a:gd name="T100" fmla="*/ 2188 w 2415"/>
                <a:gd name="T101" fmla="*/ 2306 h 2397"/>
                <a:gd name="T102" fmla="*/ 1795 w 2415"/>
                <a:gd name="T103" fmla="*/ 1953 h 2397"/>
                <a:gd name="T104" fmla="*/ 2307 w 2415"/>
                <a:gd name="T105" fmla="*/ 2133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15" h="2397">
                  <a:moveTo>
                    <a:pt x="751" y="32"/>
                  </a:moveTo>
                  <a:lnTo>
                    <a:pt x="685" y="51"/>
                  </a:lnTo>
                  <a:lnTo>
                    <a:pt x="566" y="99"/>
                  </a:lnTo>
                  <a:lnTo>
                    <a:pt x="456" y="164"/>
                  </a:lnTo>
                  <a:lnTo>
                    <a:pt x="351" y="247"/>
                  </a:lnTo>
                  <a:lnTo>
                    <a:pt x="298" y="298"/>
                  </a:lnTo>
                  <a:lnTo>
                    <a:pt x="271" y="326"/>
                  </a:lnTo>
                  <a:lnTo>
                    <a:pt x="221" y="382"/>
                  </a:lnTo>
                  <a:lnTo>
                    <a:pt x="177" y="440"/>
                  </a:lnTo>
                  <a:lnTo>
                    <a:pt x="138" y="500"/>
                  </a:lnTo>
                  <a:lnTo>
                    <a:pt x="104" y="562"/>
                  </a:lnTo>
                  <a:lnTo>
                    <a:pt x="76" y="626"/>
                  </a:lnTo>
                  <a:lnTo>
                    <a:pt x="52" y="694"/>
                  </a:lnTo>
                  <a:lnTo>
                    <a:pt x="33" y="765"/>
                  </a:lnTo>
                  <a:lnTo>
                    <a:pt x="25" y="802"/>
                  </a:lnTo>
                  <a:lnTo>
                    <a:pt x="13" y="859"/>
                  </a:lnTo>
                  <a:lnTo>
                    <a:pt x="1" y="954"/>
                  </a:lnTo>
                  <a:lnTo>
                    <a:pt x="0" y="1041"/>
                  </a:lnTo>
                  <a:lnTo>
                    <a:pt x="12" y="1134"/>
                  </a:lnTo>
                  <a:lnTo>
                    <a:pt x="23" y="1190"/>
                  </a:lnTo>
                  <a:lnTo>
                    <a:pt x="38" y="1257"/>
                  </a:lnTo>
                  <a:lnTo>
                    <a:pt x="83" y="1386"/>
                  </a:lnTo>
                  <a:lnTo>
                    <a:pt x="142" y="1504"/>
                  </a:lnTo>
                  <a:lnTo>
                    <a:pt x="216" y="1613"/>
                  </a:lnTo>
                  <a:lnTo>
                    <a:pt x="303" y="1711"/>
                  </a:lnTo>
                  <a:lnTo>
                    <a:pt x="402" y="1796"/>
                  </a:lnTo>
                  <a:lnTo>
                    <a:pt x="513" y="1868"/>
                  </a:lnTo>
                  <a:lnTo>
                    <a:pt x="635" y="1926"/>
                  </a:lnTo>
                  <a:lnTo>
                    <a:pt x="700" y="1948"/>
                  </a:lnTo>
                  <a:lnTo>
                    <a:pt x="735" y="1959"/>
                  </a:lnTo>
                  <a:lnTo>
                    <a:pt x="801" y="1975"/>
                  </a:lnTo>
                  <a:lnTo>
                    <a:pt x="868" y="1985"/>
                  </a:lnTo>
                  <a:lnTo>
                    <a:pt x="949" y="1989"/>
                  </a:lnTo>
                  <a:lnTo>
                    <a:pt x="998" y="1990"/>
                  </a:lnTo>
                  <a:lnTo>
                    <a:pt x="1067" y="1989"/>
                  </a:lnTo>
                  <a:lnTo>
                    <a:pt x="1181" y="1980"/>
                  </a:lnTo>
                  <a:lnTo>
                    <a:pt x="1283" y="1959"/>
                  </a:lnTo>
                  <a:lnTo>
                    <a:pt x="1386" y="1921"/>
                  </a:lnTo>
                  <a:lnTo>
                    <a:pt x="1445" y="1895"/>
                  </a:lnTo>
                  <a:lnTo>
                    <a:pt x="1550" y="1845"/>
                  </a:lnTo>
                  <a:lnTo>
                    <a:pt x="1823" y="2113"/>
                  </a:lnTo>
                  <a:lnTo>
                    <a:pt x="1927" y="2214"/>
                  </a:lnTo>
                  <a:lnTo>
                    <a:pt x="2038" y="2314"/>
                  </a:lnTo>
                  <a:lnTo>
                    <a:pt x="2094" y="2358"/>
                  </a:lnTo>
                  <a:lnTo>
                    <a:pt x="2140" y="2385"/>
                  </a:lnTo>
                  <a:lnTo>
                    <a:pt x="2179" y="2397"/>
                  </a:lnTo>
                  <a:lnTo>
                    <a:pt x="2216" y="2397"/>
                  </a:lnTo>
                  <a:lnTo>
                    <a:pt x="2256" y="2387"/>
                  </a:lnTo>
                  <a:lnTo>
                    <a:pt x="2278" y="2378"/>
                  </a:lnTo>
                  <a:lnTo>
                    <a:pt x="2298" y="2370"/>
                  </a:lnTo>
                  <a:lnTo>
                    <a:pt x="2334" y="2345"/>
                  </a:lnTo>
                  <a:lnTo>
                    <a:pt x="2365" y="2314"/>
                  </a:lnTo>
                  <a:lnTo>
                    <a:pt x="2389" y="2278"/>
                  </a:lnTo>
                  <a:lnTo>
                    <a:pt x="2406" y="2237"/>
                  </a:lnTo>
                  <a:lnTo>
                    <a:pt x="2414" y="2195"/>
                  </a:lnTo>
                  <a:lnTo>
                    <a:pt x="2414" y="2153"/>
                  </a:lnTo>
                  <a:lnTo>
                    <a:pt x="2405" y="2112"/>
                  </a:lnTo>
                  <a:lnTo>
                    <a:pt x="2396" y="2093"/>
                  </a:lnTo>
                  <a:lnTo>
                    <a:pt x="2374" y="2064"/>
                  </a:lnTo>
                  <a:lnTo>
                    <a:pt x="2224" y="1903"/>
                  </a:lnTo>
                  <a:lnTo>
                    <a:pt x="2120" y="1797"/>
                  </a:lnTo>
                  <a:lnTo>
                    <a:pt x="1861" y="1537"/>
                  </a:lnTo>
                  <a:lnTo>
                    <a:pt x="1906" y="1450"/>
                  </a:lnTo>
                  <a:lnTo>
                    <a:pt x="1931" y="1398"/>
                  </a:lnTo>
                  <a:lnTo>
                    <a:pt x="1970" y="1291"/>
                  </a:lnTo>
                  <a:lnTo>
                    <a:pt x="1997" y="1181"/>
                  </a:lnTo>
                  <a:lnTo>
                    <a:pt x="2010" y="1069"/>
                  </a:lnTo>
                  <a:lnTo>
                    <a:pt x="2011" y="956"/>
                  </a:lnTo>
                  <a:lnTo>
                    <a:pt x="1998" y="842"/>
                  </a:lnTo>
                  <a:lnTo>
                    <a:pt x="1973" y="728"/>
                  </a:lnTo>
                  <a:lnTo>
                    <a:pt x="1936" y="616"/>
                  </a:lnTo>
                  <a:lnTo>
                    <a:pt x="1911" y="560"/>
                  </a:lnTo>
                  <a:lnTo>
                    <a:pt x="1894" y="522"/>
                  </a:lnTo>
                  <a:lnTo>
                    <a:pt x="1873" y="473"/>
                  </a:lnTo>
                  <a:lnTo>
                    <a:pt x="1870" y="446"/>
                  </a:lnTo>
                  <a:lnTo>
                    <a:pt x="1880" y="428"/>
                  </a:lnTo>
                  <a:lnTo>
                    <a:pt x="1891" y="418"/>
                  </a:lnTo>
                  <a:lnTo>
                    <a:pt x="1900" y="411"/>
                  </a:lnTo>
                  <a:lnTo>
                    <a:pt x="1920" y="400"/>
                  </a:lnTo>
                  <a:lnTo>
                    <a:pt x="1944" y="394"/>
                  </a:lnTo>
                  <a:lnTo>
                    <a:pt x="1973" y="393"/>
                  </a:lnTo>
                  <a:lnTo>
                    <a:pt x="1991" y="395"/>
                  </a:lnTo>
                  <a:lnTo>
                    <a:pt x="2020" y="396"/>
                  </a:lnTo>
                  <a:lnTo>
                    <a:pt x="2073" y="387"/>
                  </a:lnTo>
                  <a:lnTo>
                    <a:pt x="2118" y="365"/>
                  </a:lnTo>
                  <a:lnTo>
                    <a:pt x="2142" y="341"/>
                  </a:lnTo>
                  <a:lnTo>
                    <a:pt x="2153" y="323"/>
                  </a:lnTo>
                  <a:lnTo>
                    <a:pt x="2156" y="313"/>
                  </a:lnTo>
                  <a:lnTo>
                    <a:pt x="2160" y="304"/>
                  </a:lnTo>
                  <a:lnTo>
                    <a:pt x="2174" y="291"/>
                  </a:lnTo>
                  <a:lnTo>
                    <a:pt x="2203" y="284"/>
                  </a:lnTo>
                  <a:lnTo>
                    <a:pt x="2254" y="282"/>
                  </a:lnTo>
                  <a:lnTo>
                    <a:pt x="2291" y="282"/>
                  </a:lnTo>
                  <a:lnTo>
                    <a:pt x="2333" y="282"/>
                  </a:lnTo>
                  <a:lnTo>
                    <a:pt x="2384" y="279"/>
                  </a:lnTo>
                  <a:lnTo>
                    <a:pt x="2408" y="271"/>
                  </a:lnTo>
                  <a:lnTo>
                    <a:pt x="2415" y="254"/>
                  </a:lnTo>
                  <a:lnTo>
                    <a:pt x="2415" y="240"/>
                  </a:lnTo>
                  <a:lnTo>
                    <a:pt x="2415" y="226"/>
                  </a:lnTo>
                  <a:lnTo>
                    <a:pt x="2408" y="209"/>
                  </a:lnTo>
                  <a:lnTo>
                    <a:pt x="2384" y="201"/>
                  </a:lnTo>
                  <a:lnTo>
                    <a:pt x="2332" y="198"/>
                  </a:lnTo>
                  <a:lnTo>
                    <a:pt x="2290" y="198"/>
                  </a:lnTo>
                  <a:lnTo>
                    <a:pt x="2236" y="197"/>
                  </a:lnTo>
                  <a:lnTo>
                    <a:pt x="2183" y="191"/>
                  </a:lnTo>
                  <a:lnTo>
                    <a:pt x="2166" y="185"/>
                  </a:lnTo>
                  <a:lnTo>
                    <a:pt x="2165" y="182"/>
                  </a:lnTo>
                  <a:lnTo>
                    <a:pt x="2162" y="172"/>
                  </a:lnTo>
                  <a:lnTo>
                    <a:pt x="2140" y="140"/>
                  </a:lnTo>
                  <a:lnTo>
                    <a:pt x="2123" y="123"/>
                  </a:lnTo>
                  <a:lnTo>
                    <a:pt x="2111" y="112"/>
                  </a:lnTo>
                  <a:lnTo>
                    <a:pt x="2085" y="95"/>
                  </a:lnTo>
                  <a:lnTo>
                    <a:pt x="2057" y="84"/>
                  </a:lnTo>
                  <a:lnTo>
                    <a:pt x="2027" y="79"/>
                  </a:lnTo>
                  <a:lnTo>
                    <a:pt x="1996" y="80"/>
                  </a:lnTo>
                  <a:lnTo>
                    <a:pt x="1965" y="88"/>
                  </a:lnTo>
                  <a:lnTo>
                    <a:pt x="1935" y="101"/>
                  </a:lnTo>
                  <a:lnTo>
                    <a:pt x="1907" y="120"/>
                  </a:lnTo>
                  <a:lnTo>
                    <a:pt x="1895" y="132"/>
                  </a:lnTo>
                  <a:lnTo>
                    <a:pt x="1879" y="148"/>
                  </a:lnTo>
                  <a:lnTo>
                    <a:pt x="1859" y="174"/>
                  </a:lnTo>
                  <a:lnTo>
                    <a:pt x="1850" y="200"/>
                  </a:lnTo>
                  <a:lnTo>
                    <a:pt x="1849" y="234"/>
                  </a:lnTo>
                  <a:lnTo>
                    <a:pt x="1851" y="257"/>
                  </a:lnTo>
                  <a:lnTo>
                    <a:pt x="1855" y="292"/>
                  </a:lnTo>
                  <a:lnTo>
                    <a:pt x="1850" y="330"/>
                  </a:lnTo>
                  <a:lnTo>
                    <a:pt x="1841" y="348"/>
                  </a:lnTo>
                  <a:lnTo>
                    <a:pt x="1835" y="355"/>
                  </a:lnTo>
                  <a:lnTo>
                    <a:pt x="1826" y="363"/>
                  </a:lnTo>
                  <a:lnTo>
                    <a:pt x="1808" y="366"/>
                  </a:lnTo>
                  <a:lnTo>
                    <a:pt x="1780" y="350"/>
                  </a:lnTo>
                  <a:lnTo>
                    <a:pt x="1734" y="309"/>
                  </a:lnTo>
                  <a:lnTo>
                    <a:pt x="1700" y="277"/>
                  </a:lnTo>
                  <a:lnTo>
                    <a:pt x="1651" y="233"/>
                  </a:lnTo>
                  <a:lnTo>
                    <a:pt x="1546" y="157"/>
                  </a:lnTo>
                  <a:lnTo>
                    <a:pt x="1434" y="95"/>
                  </a:lnTo>
                  <a:lnTo>
                    <a:pt x="1316" y="48"/>
                  </a:lnTo>
                  <a:lnTo>
                    <a:pt x="1194" y="16"/>
                  </a:lnTo>
                  <a:lnTo>
                    <a:pt x="1069" y="0"/>
                  </a:lnTo>
                  <a:lnTo>
                    <a:pt x="942" y="0"/>
                  </a:lnTo>
                  <a:lnTo>
                    <a:pt x="815" y="17"/>
                  </a:lnTo>
                  <a:lnTo>
                    <a:pt x="751" y="32"/>
                  </a:lnTo>
                  <a:close/>
                  <a:moveTo>
                    <a:pt x="1315" y="135"/>
                  </a:moveTo>
                  <a:lnTo>
                    <a:pt x="1354" y="150"/>
                  </a:lnTo>
                  <a:lnTo>
                    <a:pt x="1430" y="186"/>
                  </a:lnTo>
                  <a:lnTo>
                    <a:pt x="1502" y="228"/>
                  </a:lnTo>
                  <a:lnTo>
                    <a:pt x="1569" y="276"/>
                  </a:lnTo>
                  <a:lnTo>
                    <a:pt x="1631" y="329"/>
                  </a:lnTo>
                  <a:lnTo>
                    <a:pt x="1687" y="386"/>
                  </a:lnTo>
                  <a:lnTo>
                    <a:pt x="1739" y="448"/>
                  </a:lnTo>
                  <a:lnTo>
                    <a:pt x="1785" y="514"/>
                  </a:lnTo>
                  <a:lnTo>
                    <a:pt x="1825" y="583"/>
                  </a:lnTo>
                  <a:lnTo>
                    <a:pt x="1858" y="655"/>
                  </a:lnTo>
                  <a:lnTo>
                    <a:pt x="1885" y="730"/>
                  </a:lnTo>
                  <a:lnTo>
                    <a:pt x="1906" y="806"/>
                  </a:lnTo>
                  <a:lnTo>
                    <a:pt x="1919" y="885"/>
                  </a:lnTo>
                  <a:lnTo>
                    <a:pt x="1926" y="964"/>
                  </a:lnTo>
                  <a:lnTo>
                    <a:pt x="1925" y="1044"/>
                  </a:lnTo>
                  <a:lnTo>
                    <a:pt x="1916" y="1125"/>
                  </a:lnTo>
                  <a:lnTo>
                    <a:pt x="1908" y="1165"/>
                  </a:lnTo>
                  <a:lnTo>
                    <a:pt x="1897" y="1212"/>
                  </a:lnTo>
                  <a:lnTo>
                    <a:pt x="1869" y="1303"/>
                  </a:lnTo>
                  <a:lnTo>
                    <a:pt x="1833" y="1389"/>
                  </a:lnTo>
                  <a:lnTo>
                    <a:pt x="1789" y="1469"/>
                  </a:lnTo>
                  <a:lnTo>
                    <a:pt x="1738" y="1545"/>
                  </a:lnTo>
                  <a:lnTo>
                    <a:pt x="1678" y="1615"/>
                  </a:lnTo>
                  <a:lnTo>
                    <a:pt x="1611" y="1679"/>
                  </a:lnTo>
                  <a:lnTo>
                    <a:pt x="1537" y="1738"/>
                  </a:lnTo>
                  <a:lnTo>
                    <a:pt x="1496" y="1765"/>
                  </a:lnTo>
                  <a:lnTo>
                    <a:pt x="1469" y="1782"/>
                  </a:lnTo>
                  <a:lnTo>
                    <a:pt x="1412" y="1813"/>
                  </a:lnTo>
                  <a:lnTo>
                    <a:pt x="1323" y="1852"/>
                  </a:lnTo>
                  <a:lnTo>
                    <a:pt x="1198" y="1887"/>
                  </a:lnTo>
                  <a:lnTo>
                    <a:pt x="1070" y="1905"/>
                  </a:lnTo>
                  <a:lnTo>
                    <a:pt x="941" y="1905"/>
                  </a:lnTo>
                  <a:lnTo>
                    <a:pt x="813" y="1887"/>
                  </a:lnTo>
                  <a:lnTo>
                    <a:pt x="720" y="1862"/>
                  </a:lnTo>
                  <a:lnTo>
                    <a:pt x="660" y="1840"/>
                  </a:lnTo>
                  <a:lnTo>
                    <a:pt x="601" y="1813"/>
                  </a:lnTo>
                  <a:lnTo>
                    <a:pt x="545" y="1782"/>
                  </a:lnTo>
                  <a:lnTo>
                    <a:pt x="518" y="1765"/>
                  </a:lnTo>
                  <a:lnTo>
                    <a:pt x="467" y="1730"/>
                  </a:lnTo>
                  <a:lnTo>
                    <a:pt x="376" y="1655"/>
                  </a:lnTo>
                  <a:lnTo>
                    <a:pt x="297" y="1571"/>
                  </a:lnTo>
                  <a:lnTo>
                    <a:pt x="230" y="1481"/>
                  </a:lnTo>
                  <a:lnTo>
                    <a:pt x="177" y="1385"/>
                  </a:lnTo>
                  <a:lnTo>
                    <a:pt x="137" y="1282"/>
                  </a:lnTo>
                  <a:lnTo>
                    <a:pt x="109" y="1173"/>
                  </a:lnTo>
                  <a:lnTo>
                    <a:pt x="96" y="1058"/>
                  </a:lnTo>
                  <a:lnTo>
                    <a:pt x="95" y="998"/>
                  </a:lnTo>
                  <a:lnTo>
                    <a:pt x="95" y="954"/>
                  </a:lnTo>
                  <a:lnTo>
                    <a:pt x="102" y="869"/>
                  </a:lnTo>
                  <a:lnTo>
                    <a:pt x="116" y="787"/>
                  </a:lnTo>
                  <a:lnTo>
                    <a:pt x="137" y="709"/>
                  </a:lnTo>
                  <a:lnTo>
                    <a:pt x="165" y="633"/>
                  </a:lnTo>
                  <a:lnTo>
                    <a:pt x="201" y="560"/>
                  </a:lnTo>
                  <a:lnTo>
                    <a:pt x="243" y="489"/>
                  </a:lnTo>
                  <a:lnTo>
                    <a:pt x="293" y="420"/>
                  </a:lnTo>
                  <a:lnTo>
                    <a:pt x="321" y="387"/>
                  </a:lnTo>
                  <a:lnTo>
                    <a:pt x="343" y="363"/>
                  </a:lnTo>
                  <a:lnTo>
                    <a:pt x="396" y="316"/>
                  </a:lnTo>
                  <a:lnTo>
                    <a:pt x="457" y="269"/>
                  </a:lnTo>
                  <a:lnTo>
                    <a:pt x="525" y="225"/>
                  </a:lnTo>
                  <a:lnTo>
                    <a:pt x="597" y="184"/>
                  </a:lnTo>
                  <a:lnTo>
                    <a:pt x="671" y="149"/>
                  </a:lnTo>
                  <a:lnTo>
                    <a:pt x="745" y="120"/>
                  </a:lnTo>
                  <a:lnTo>
                    <a:pt x="815" y="98"/>
                  </a:lnTo>
                  <a:lnTo>
                    <a:pt x="848" y="92"/>
                  </a:lnTo>
                  <a:lnTo>
                    <a:pt x="892" y="86"/>
                  </a:lnTo>
                  <a:lnTo>
                    <a:pt x="1013" y="86"/>
                  </a:lnTo>
                  <a:lnTo>
                    <a:pt x="1148" y="99"/>
                  </a:lnTo>
                  <a:lnTo>
                    <a:pt x="1270" y="121"/>
                  </a:lnTo>
                  <a:lnTo>
                    <a:pt x="1315" y="135"/>
                  </a:lnTo>
                  <a:close/>
                  <a:moveTo>
                    <a:pt x="2061" y="185"/>
                  </a:moveTo>
                  <a:lnTo>
                    <a:pt x="2069" y="194"/>
                  </a:lnTo>
                  <a:lnTo>
                    <a:pt x="2079" y="214"/>
                  </a:lnTo>
                  <a:lnTo>
                    <a:pt x="2082" y="235"/>
                  </a:lnTo>
                  <a:lnTo>
                    <a:pt x="2080" y="257"/>
                  </a:lnTo>
                  <a:lnTo>
                    <a:pt x="2072" y="277"/>
                  </a:lnTo>
                  <a:lnTo>
                    <a:pt x="2060" y="294"/>
                  </a:lnTo>
                  <a:lnTo>
                    <a:pt x="2044" y="307"/>
                  </a:lnTo>
                  <a:lnTo>
                    <a:pt x="2024" y="314"/>
                  </a:lnTo>
                  <a:lnTo>
                    <a:pt x="2013" y="315"/>
                  </a:lnTo>
                  <a:lnTo>
                    <a:pt x="2000" y="314"/>
                  </a:lnTo>
                  <a:lnTo>
                    <a:pt x="1972" y="300"/>
                  </a:lnTo>
                  <a:lnTo>
                    <a:pt x="1948" y="278"/>
                  </a:lnTo>
                  <a:lnTo>
                    <a:pt x="1933" y="252"/>
                  </a:lnTo>
                  <a:lnTo>
                    <a:pt x="1931" y="240"/>
                  </a:lnTo>
                  <a:lnTo>
                    <a:pt x="1932" y="229"/>
                  </a:lnTo>
                  <a:lnTo>
                    <a:pt x="1940" y="210"/>
                  </a:lnTo>
                  <a:lnTo>
                    <a:pt x="1953" y="193"/>
                  </a:lnTo>
                  <a:lnTo>
                    <a:pt x="1971" y="180"/>
                  </a:lnTo>
                  <a:lnTo>
                    <a:pt x="1991" y="171"/>
                  </a:lnTo>
                  <a:lnTo>
                    <a:pt x="2013" y="167"/>
                  </a:lnTo>
                  <a:lnTo>
                    <a:pt x="2034" y="169"/>
                  </a:lnTo>
                  <a:lnTo>
                    <a:pt x="2053" y="178"/>
                  </a:lnTo>
                  <a:lnTo>
                    <a:pt x="2061" y="185"/>
                  </a:lnTo>
                  <a:close/>
                  <a:moveTo>
                    <a:pt x="1820" y="1802"/>
                  </a:moveTo>
                  <a:lnTo>
                    <a:pt x="1733" y="1888"/>
                  </a:lnTo>
                  <a:lnTo>
                    <a:pt x="1681" y="1840"/>
                  </a:lnTo>
                  <a:lnTo>
                    <a:pt x="1631" y="1792"/>
                  </a:lnTo>
                  <a:lnTo>
                    <a:pt x="1718" y="1703"/>
                  </a:lnTo>
                  <a:lnTo>
                    <a:pt x="1805" y="1615"/>
                  </a:lnTo>
                  <a:lnTo>
                    <a:pt x="1856" y="1665"/>
                  </a:lnTo>
                  <a:lnTo>
                    <a:pt x="1906" y="1715"/>
                  </a:lnTo>
                  <a:lnTo>
                    <a:pt x="1820" y="1802"/>
                  </a:lnTo>
                  <a:close/>
                  <a:moveTo>
                    <a:pt x="2331" y="2180"/>
                  </a:moveTo>
                  <a:lnTo>
                    <a:pt x="2331" y="2188"/>
                  </a:lnTo>
                  <a:lnTo>
                    <a:pt x="2323" y="2209"/>
                  </a:lnTo>
                  <a:lnTo>
                    <a:pt x="2301" y="2246"/>
                  </a:lnTo>
                  <a:lnTo>
                    <a:pt x="2281" y="2268"/>
                  </a:lnTo>
                  <a:lnTo>
                    <a:pt x="2268" y="2281"/>
                  </a:lnTo>
                  <a:lnTo>
                    <a:pt x="2242" y="2300"/>
                  </a:lnTo>
                  <a:lnTo>
                    <a:pt x="2216" y="2308"/>
                  </a:lnTo>
                  <a:lnTo>
                    <a:pt x="2188" y="2306"/>
                  </a:lnTo>
                  <a:lnTo>
                    <a:pt x="2155" y="2291"/>
                  </a:lnTo>
                  <a:lnTo>
                    <a:pt x="2115" y="2262"/>
                  </a:lnTo>
                  <a:lnTo>
                    <a:pt x="2038" y="2194"/>
                  </a:lnTo>
                  <a:lnTo>
                    <a:pt x="1968" y="2125"/>
                  </a:lnTo>
                  <a:lnTo>
                    <a:pt x="1795" y="1953"/>
                  </a:lnTo>
                  <a:lnTo>
                    <a:pt x="1885" y="1868"/>
                  </a:lnTo>
                  <a:lnTo>
                    <a:pt x="1973" y="1782"/>
                  </a:lnTo>
                  <a:lnTo>
                    <a:pt x="2153" y="1963"/>
                  </a:lnTo>
                  <a:lnTo>
                    <a:pt x="2235" y="2047"/>
                  </a:lnTo>
                  <a:lnTo>
                    <a:pt x="2307" y="2133"/>
                  </a:lnTo>
                  <a:lnTo>
                    <a:pt x="2330" y="2169"/>
                  </a:lnTo>
                  <a:lnTo>
                    <a:pt x="2331" y="218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a:ln>
                  <a:noFill/>
                </a:ln>
                <a:solidFill>
                  <a:srgbClr val="4D4D4D"/>
                </a:solidFill>
                <a:effectLst/>
                <a:uLnTx/>
                <a:uFillTx/>
                <a:latin typeface="Arial"/>
                <a:ea typeface="+mn-ea"/>
                <a:cs typeface="Calibri"/>
                <a:sym typeface="Calibri"/>
              </a:endParaRPr>
            </a:p>
          </p:txBody>
        </p:sp>
        <p:sp>
          <p:nvSpPr>
            <p:cNvPr id="51" name="Freeform 9">
              <a:extLst>
                <a:ext uri="{FF2B5EF4-FFF2-40B4-BE49-F238E27FC236}">
                  <a16:creationId xmlns:a16="http://schemas.microsoft.com/office/drawing/2014/main" id="{D0C9D259-BEF2-829D-B929-C3636C06DDF3}"/>
                </a:ext>
              </a:extLst>
            </p:cNvPr>
            <p:cNvSpPr>
              <a:spLocks noEditPoints="1"/>
            </p:cNvSpPr>
            <p:nvPr/>
          </p:nvSpPr>
          <p:spPr bwMode="auto">
            <a:xfrm>
              <a:off x="3613151" y="2222500"/>
              <a:ext cx="630238" cy="625475"/>
            </a:xfrm>
            <a:custGeom>
              <a:avLst/>
              <a:gdLst>
                <a:gd name="T0" fmla="*/ 442 w 1684"/>
                <a:gd name="T1" fmla="*/ 100 h 1671"/>
                <a:gd name="T2" fmla="*/ 56 w 1684"/>
                <a:gd name="T3" fmla="*/ 539 h 1671"/>
                <a:gd name="T4" fmla="*/ 4 w 1684"/>
                <a:gd name="T5" fmla="*/ 916 h 1671"/>
                <a:gd name="T6" fmla="*/ 184 w 1684"/>
                <a:gd name="T7" fmla="*/ 1354 h 1671"/>
                <a:gd name="T8" fmla="*/ 583 w 1684"/>
                <a:gd name="T9" fmla="*/ 1634 h 1671"/>
                <a:gd name="T10" fmla="*/ 948 w 1684"/>
                <a:gd name="T11" fmla="*/ 1666 h 1671"/>
                <a:gd name="T12" fmla="*/ 1313 w 1684"/>
                <a:gd name="T13" fmla="*/ 1531 h 1671"/>
                <a:gd name="T14" fmla="*/ 1627 w 1684"/>
                <a:gd name="T15" fmla="*/ 1161 h 1671"/>
                <a:gd name="T16" fmla="*/ 1678 w 1684"/>
                <a:gd name="T17" fmla="*/ 701 h 1671"/>
                <a:gd name="T18" fmla="*/ 1486 w 1684"/>
                <a:gd name="T19" fmla="*/ 292 h 1671"/>
                <a:gd name="T20" fmla="*/ 1053 w 1684"/>
                <a:gd name="T21" fmla="*/ 25 h 1671"/>
                <a:gd name="T22" fmla="*/ 1094 w 1684"/>
                <a:gd name="T23" fmla="*/ 128 h 1671"/>
                <a:gd name="T24" fmla="*/ 1438 w 1684"/>
                <a:gd name="T25" fmla="*/ 369 h 1671"/>
                <a:gd name="T26" fmla="*/ 1406 w 1684"/>
                <a:gd name="T27" fmla="*/ 460 h 1671"/>
                <a:gd name="T28" fmla="*/ 1252 w 1684"/>
                <a:gd name="T29" fmla="*/ 474 h 1671"/>
                <a:gd name="T30" fmla="*/ 1121 w 1684"/>
                <a:gd name="T31" fmla="*/ 604 h 1671"/>
                <a:gd name="T32" fmla="*/ 1060 w 1684"/>
                <a:gd name="T33" fmla="*/ 805 h 1671"/>
                <a:gd name="T34" fmla="*/ 701 w 1684"/>
                <a:gd name="T35" fmla="*/ 940 h 1671"/>
                <a:gd name="T36" fmla="*/ 561 w 1684"/>
                <a:gd name="T37" fmla="*/ 755 h 1671"/>
                <a:gd name="T38" fmla="*/ 526 w 1684"/>
                <a:gd name="T39" fmla="*/ 605 h 1671"/>
                <a:gd name="T40" fmla="*/ 367 w 1684"/>
                <a:gd name="T41" fmla="*/ 558 h 1671"/>
                <a:gd name="T42" fmla="*/ 216 w 1684"/>
                <a:gd name="T43" fmla="*/ 666 h 1671"/>
                <a:gd name="T44" fmla="*/ 196 w 1684"/>
                <a:gd name="T45" fmla="*/ 458 h 1671"/>
                <a:gd name="T46" fmla="*/ 619 w 1684"/>
                <a:gd name="T47" fmla="*/ 118 h 1671"/>
                <a:gd name="T48" fmla="*/ 1053 w 1684"/>
                <a:gd name="T49" fmla="*/ 115 h 1671"/>
                <a:gd name="T50" fmla="*/ 1570 w 1684"/>
                <a:gd name="T51" fmla="*/ 1046 h 1671"/>
                <a:gd name="T52" fmla="*/ 1282 w 1684"/>
                <a:gd name="T53" fmla="*/ 1449 h 1671"/>
                <a:gd name="T54" fmla="*/ 823 w 1684"/>
                <a:gd name="T55" fmla="*/ 1585 h 1671"/>
                <a:gd name="T56" fmla="*/ 504 w 1684"/>
                <a:gd name="T57" fmla="*/ 1505 h 1671"/>
                <a:gd name="T58" fmla="*/ 225 w 1684"/>
                <a:gd name="T59" fmla="*/ 1261 h 1671"/>
                <a:gd name="T60" fmla="*/ 97 w 1684"/>
                <a:gd name="T61" fmla="*/ 933 h 1671"/>
                <a:gd name="T62" fmla="*/ 137 w 1684"/>
                <a:gd name="T63" fmla="*/ 756 h 1671"/>
                <a:gd name="T64" fmla="*/ 262 w 1684"/>
                <a:gd name="T65" fmla="*/ 797 h 1671"/>
                <a:gd name="T66" fmla="*/ 448 w 1684"/>
                <a:gd name="T67" fmla="*/ 875 h 1671"/>
                <a:gd name="T68" fmla="*/ 631 w 1684"/>
                <a:gd name="T69" fmla="*/ 1015 h 1671"/>
                <a:gd name="T70" fmla="*/ 671 w 1684"/>
                <a:gd name="T71" fmla="*/ 1205 h 1671"/>
                <a:gd name="T72" fmla="*/ 900 w 1684"/>
                <a:gd name="T73" fmla="*/ 1240 h 1671"/>
                <a:gd name="T74" fmla="*/ 965 w 1684"/>
                <a:gd name="T75" fmla="*/ 1097 h 1671"/>
                <a:gd name="T76" fmla="*/ 1110 w 1684"/>
                <a:gd name="T77" fmla="*/ 872 h 1671"/>
                <a:gd name="T78" fmla="*/ 1334 w 1684"/>
                <a:gd name="T79" fmla="*/ 792 h 1671"/>
                <a:gd name="T80" fmla="*/ 1449 w 1684"/>
                <a:gd name="T81" fmla="*/ 668 h 1671"/>
                <a:gd name="T82" fmla="*/ 1463 w 1684"/>
                <a:gd name="T83" fmla="*/ 517 h 1671"/>
                <a:gd name="T84" fmla="*/ 1557 w 1684"/>
                <a:gd name="T85" fmla="*/ 582 h 1671"/>
                <a:gd name="T86" fmla="*/ 1347 w 1684"/>
                <a:gd name="T87" fmla="*/ 678 h 1671"/>
                <a:gd name="T88" fmla="*/ 1262 w 1684"/>
                <a:gd name="T89" fmla="*/ 700 h 1671"/>
                <a:gd name="T90" fmla="*/ 1221 w 1684"/>
                <a:gd name="T91" fmla="*/ 614 h 1671"/>
                <a:gd name="T92" fmla="*/ 1299 w 1684"/>
                <a:gd name="T93" fmla="*/ 559 h 1671"/>
                <a:gd name="T94" fmla="*/ 476 w 1684"/>
                <a:gd name="T95" fmla="*/ 738 h 1671"/>
                <a:gd name="T96" fmla="*/ 355 w 1684"/>
                <a:gd name="T97" fmla="*/ 768 h 1671"/>
                <a:gd name="T98" fmla="*/ 380 w 1684"/>
                <a:gd name="T99" fmla="*/ 648 h 1671"/>
                <a:gd name="T100" fmla="*/ 871 w 1684"/>
                <a:gd name="T101" fmla="*/ 1086 h 1671"/>
                <a:gd name="T102" fmla="*/ 807 w 1684"/>
                <a:gd name="T103" fmla="*/ 1185 h 1671"/>
                <a:gd name="T104" fmla="*/ 742 w 1684"/>
                <a:gd name="T105" fmla="*/ 1078 h 1671"/>
                <a:gd name="T106" fmla="*/ 849 w 1684"/>
                <a:gd name="T107" fmla="*/ 1060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4" h="1671">
                  <a:moveTo>
                    <a:pt x="735" y="7"/>
                  </a:moveTo>
                  <a:lnTo>
                    <a:pt x="704" y="10"/>
                  </a:lnTo>
                  <a:lnTo>
                    <a:pt x="644" y="22"/>
                  </a:lnTo>
                  <a:lnTo>
                    <a:pt x="584" y="39"/>
                  </a:lnTo>
                  <a:lnTo>
                    <a:pt x="526" y="60"/>
                  </a:lnTo>
                  <a:lnTo>
                    <a:pt x="442" y="100"/>
                  </a:lnTo>
                  <a:lnTo>
                    <a:pt x="338" y="168"/>
                  </a:lnTo>
                  <a:lnTo>
                    <a:pt x="244" y="250"/>
                  </a:lnTo>
                  <a:lnTo>
                    <a:pt x="163" y="346"/>
                  </a:lnTo>
                  <a:lnTo>
                    <a:pt x="111" y="425"/>
                  </a:lnTo>
                  <a:lnTo>
                    <a:pt x="82" y="481"/>
                  </a:lnTo>
                  <a:lnTo>
                    <a:pt x="56" y="539"/>
                  </a:lnTo>
                  <a:lnTo>
                    <a:pt x="35" y="599"/>
                  </a:lnTo>
                  <a:lnTo>
                    <a:pt x="27" y="630"/>
                  </a:lnTo>
                  <a:lnTo>
                    <a:pt x="17" y="671"/>
                  </a:lnTo>
                  <a:lnTo>
                    <a:pt x="4" y="753"/>
                  </a:lnTo>
                  <a:lnTo>
                    <a:pt x="0" y="835"/>
                  </a:lnTo>
                  <a:lnTo>
                    <a:pt x="4" y="916"/>
                  </a:lnTo>
                  <a:lnTo>
                    <a:pt x="16" y="995"/>
                  </a:lnTo>
                  <a:lnTo>
                    <a:pt x="36" y="1073"/>
                  </a:lnTo>
                  <a:lnTo>
                    <a:pt x="62" y="1148"/>
                  </a:lnTo>
                  <a:lnTo>
                    <a:pt x="96" y="1220"/>
                  </a:lnTo>
                  <a:lnTo>
                    <a:pt x="137" y="1289"/>
                  </a:lnTo>
                  <a:lnTo>
                    <a:pt x="184" y="1354"/>
                  </a:lnTo>
                  <a:lnTo>
                    <a:pt x="237" y="1414"/>
                  </a:lnTo>
                  <a:lnTo>
                    <a:pt x="295" y="1470"/>
                  </a:lnTo>
                  <a:lnTo>
                    <a:pt x="360" y="1520"/>
                  </a:lnTo>
                  <a:lnTo>
                    <a:pt x="429" y="1564"/>
                  </a:lnTo>
                  <a:lnTo>
                    <a:pt x="504" y="1603"/>
                  </a:lnTo>
                  <a:lnTo>
                    <a:pt x="583" y="1634"/>
                  </a:lnTo>
                  <a:lnTo>
                    <a:pt x="625" y="1647"/>
                  </a:lnTo>
                  <a:lnTo>
                    <a:pt x="653" y="1654"/>
                  </a:lnTo>
                  <a:lnTo>
                    <a:pt x="709" y="1665"/>
                  </a:lnTo>
                  <a:lnTo>
                    <a:pt x="805" y="1671"/>
                  </a:lnTo>
                  <a:lnTo>
                    <a:pt x="893" y="1668"/>
                  </a:lnTo>
                  <a:lnTo>
                    <a:pt x="948" y="1666"/>
                  </a:lnTo>
                  <a:lnTo>
                    <a:pt x="1027" y="1658"/>
                  </a:lnTo>
                  <a:lnTo>
                    <a:pt x="1089" y="1643"/>
                  </a:lnTo>
                  <a:lnTo>
                    <a:pt x="1158" y="1615"/>
                  </a:lnTo>
                  <a:lnTo>
                    <a:pt x="1203" y="1593"/>
                  </a:lnTo>
                  <a:lnTo>
                    <a:pt x="1242" y="1574"/>
                  </a:lnTo>
                  <a:lnTo>
                    <a:pt x="1313" y="1531"/>
                  </a:lnTo>
                  <a:lnTo>
                    <a:pt x="1380" y="1482"/>
                  </a:lnTo>
                  <a:lnTo>
                    <a:pt x="1440" y="1428"/>
                  </a:lnTo>
                  <a:lnTo>
                    <a:pt x="1495" y="1369"/>
                  </a:lnTo>
                  <a:lnTo>
                    <a:pt x="1545" y="1305"/>
                  </a:lnTo>
                  <a:lnTo>
                    <a:pt x="1588" y="1236"/>
                  </a:lnTo>
                  <a:lnTo>
                    <a:pt x="1627" y="1161"/>
                  </a:lnTo>
                  <a:lnTo>
                    <a:pt x="1643" y="1122"/>
                  </a:lnTo>
                  <a:lnTo>
                    <a:pt x="1651" y="1100"/>
                  </a:lnTo>
                  <a:lnTo>
                    <a:pt x="1664" y="1046"/>
                  </a:lnTo>
                  <a:lnTo>
                    <a:pt x="1678" y="947"/>
                  </a:lnTo>
                  <a:lnTo>
                    <a:pt x="1684" y="802"/>
                  </a:lnTo>
                  <a:lnTo>
                    <a:pt x="1678" y="701"/>
                  </a:lnTo>
                  <a:lnTo>
                    <a:pt x="1669" y="643"/>
                  </a:lnTo>
                  <a:lnTo>
                    <a:pt x="1663" y="620"/>
                  </a:lnTo>
                  <a:lnTo>
                    <a:pt x="1647" y="568"/>
                  </a:lnTo>
                  <a:lnTo>
                    <a:pt x="1604" y="469"/>
                  </a:lnTo>
                  <a:lnTo>
                    <a:pt x="1550" y="376"/>
                  </a:lnTo>
                  <a:lnTo>
                    <a:pt x="1486" y="292"/>
                  </a:lnTo>
                  <a:lnTo>
                    <a:pt x="1413" y="217"/>
                  </a:lnTo>
                  <a:lnTo>
                    <a:pt x="1332" y="151"/>
                  </a:lnTo>
                  <a:lnTo>
                    <a:pt x="1245" y="97"/>
                  </a:lnTo>
                  <a:lnTo>
                    <a:pt x="1151" y="54"/>
                  </a:lnTo>
                  <a:lnTo>
                    <a:pt x="1102" y="38"/>
                  </a:lnTo>
                  <a:lnTo>
                    <a:pt x="1053" y="25"/>
                  </a:lnTo>
                  <a:lnTo>
                    <a:pt x="964" y="7"/>
                  </a:lnTo>
                  <a:lnTo>
                    <a:pt x="878" y="0"/>
                  </a:lnTo>
                  <a:lnTo>
                    <a:pt x="786" y="2"/>
                  </a:lnTo>
                  <a:lnTo>
                    <a:pt x="735" y="7"/>
                  </a:lnTo>
                  <a:close/>
                  <a:moveTo>
                    <a:pt x="1053" y="115"/>
                  </a:moveTo>
                  <a:lnTo>
                    <a:pt x="1094" y="128"/>
                  </a:lnTo>
                  <a:lnTo>
                    <a:pt x="1183" y="166"/>
                  </a:lnTo>
                  <a:lnTo>
                    <a:pt x="1218" y="185"/>
                  </a:lnTo>
                  <a:lnTo>
                    <a:pt x="1252" y="206"/>
                  </a:lnTo>
                  <a:lnTo>
                    <a:pt x="1329" y="265"/>
                  </a:lnTo>
                  <a:lnTo>
                    <a:pt x="1401" y="329"/>
                  </a:lnTo>
                  <a:lnTo>
                    <a:pt x="1438" y="369"/>
                  </a:lnTo>
                  <a:lnTo>
                    <a:pt x="1450" y="387"/>
                  </a:lnTo>
                  <a:lnTo>
                    <a:pt x="1452" y="393"/>
                  </a:lnTo>
                  <a:lnTo>
                    <a:pt x="1450" y="403"/>
                  </a:lnTo>
                  <a:lnTo>
                    <a:pt x="1430" y="433"/>
                  </a:lnTo>
                  <a:lnTo>
                    <a:pt x="1417" y="448"/>
                  </a:lnTo>
                  <a:lnTo>
                    <a:pt x="1406" y="460"/>
                  </a:lnTo>
                  <a:lnTo>
                    <a:pt x="1386" y="475"/>
                  </a:lnTo>
                  <a:lnTo>
                    <a:pt x="1362" y="480"/>
                  </a:lnTo>
                  <a:lnTo>
                    <a:pt x="1330" y="479"/>
                  </a:lnTo>
                  <a:lnTo>
                    <a:pt x="1308" y="477"/>
                  </a:lnTo>
                  <a:lnTo>
                    <a:pt x="1285" y="474"/>
                  </a:lnTo>
                  <a:lnTo>
                    <a:pt x="1252" y="474"/>
                  </a:lnTo>
                  <a:lnTo>
                    <a:pt x="1225" y="484"/>
                  </a:lnTo>
                  <a:lnTo>
                    <a:pt x="1195" y="509"/>
                  </a:lnTo>
                  <a:lnTo>
                    <a:pt x="1175" y="528"/>
                  </a:lnTo>
                  <a:lnTo>
                    <a:pt x="1155" y="548"/>
                  </a:lnTo>
                  <a:lnTo>
                    <a:pt x="1131" y="578"/>
                  </a:lnTo>
                  <a:lnTo>
                    <a:pt x="1121" y="604"/>
                  </a:lnTo>
                  <a:lnTo>
                    <a:pt x="1122" y="636"/>
                  </a:lnTo>
                  <a:lnTo>
                    <a:pt x="1125" y="658"/>
                  </a:lnTo>
                  <a:lnTo>
                    <a:pt x="1129" y="682"/>
                  </a:lnTo>
                  <a:lnTo>
                    <a:pt x="1128" y="717"/>
                  </a:lnTo>
                  <a:lnTo>
                    <a:pt x="1108" y="753"/>
                  </a:lnTo>
                  <a:lnTo>
                    <a:pt x="1060" y="805"/>
                  </a:lnTo>
                  <a:lnTo>
                    <a:pt x="1020" y="845"/>
                  </a:lnTo>
                  <a:lnTo>
                    <a:pt x="902" y="963"/>
                  </a:lnTo>
                  <a:lnTo>
                    <a:pt x="810" y="962"/>
                  </a:lnTo>
                  <a:lnTo>
                    <a:pt x="779" y="961"/>
                  </a:lnTo>
                  <a:lnTo>
                    <a:pt x="736" y="956"/>
                  </a:lnTo>
                  <a:lnTo>
                    <a:pt x="701" y="940"/>
                  </a:lnTo>
                  <a:lnTo>
                    <a:pt x="663" y="908"/>
                  </a:lnTo>
                  <a:lnTo>
                    <a:pt x="637" y="882"/>
                  </a:lnTo>
                  <a:lnTo>
                    <a:pt x="610" y="856"/>
                  </a:lnTo>
                  <a:lnTo>
                    <a:pt x="577" y="819"/>
                  </a:lnTo>
                  <a:lnTo>
                    <a:pt x="563" y="789"/>
                  </a:lnTo>
                  <a:lnTo>
                    <a:pt x="561" y="755"/>
                  </a:lnTo>
                  <a:lnTo>
                    <a:pt x="563" y="732"/>
                  </a:lnTo>
                  <a:lnTo>
                    <a:pt x="565" y="714"/>
                  </a:lnTo>
                  <a:lnTo>
                    <a:pt x="564" y="682"/>
                  </a:lnTo>
                  <a:lnTo>
                    <a:pt x="556" y="652"/>
                  </a:lnTo>
                  <a:lnTo>
                    <a:pt x="544" y="627"/>
                  </a:lnTo>
                  <a:lnTo>
                    <a:pt x="526" y="605"/>
                  </a:lnTo>
                  <a:lnTo>
                    <a:pt x="503" y="586"/>
                  </a:lnTo>
                  <a:lnTo>
                    <a:pt x="475" y="572"/>
                  </a:lnTo>
                  <a:lnTo>
                    <a:pt x="442" y="563"/>
                  </a:lnTo>
                  <a:lnTo>
                    <a:pt x="423" y="560"/>
                  </a:lnTo>
                  <a:lnTo>
                    <a:pt x="401" y="557"/>
                  </a:lnTo>
                  <a:lnTo>
                    <a:pt x="367" y="558"/>
                  </a:lnTo>
                  <a:lnTo>
                    <a:pt x="340" y="568"/>
                  </a:lnTo>
                  <a:lnTo>
                    <a:pt x="311" y="593"/>
                  </a:lnTo>
                  <a:lnTo>
                    <a:pt x="292" y="612"/>
                  </a:lnTo>
                  <a:lnTo>
                    <a:pt x="274" y="629"/>
                  </a:lnTo>
                  <a:lnTo>
                    <a:pt x="244" y="652"/>
                  </a:lnTo>
                  <a:lnTo>
                    <a:pt x="216" y="666"/>
                  </a:lnTo>
                  <a:lnTo>
                    <a:pt x="185" y="671"/>
                  </a:lnTo>
                  <a:lnTo>
                    <a:pt x="167" y="672"/>
                  </a:lnTo>
                  <a:lnTo>
                    <a:pt x="102" y="672"/>
                  </a:lnTo>
                  <a:lnTo>
                    <a:pt x="135" y="585"/>
                  </a:lnTo>
                  <a:lnTo>
                    <a:pt x="153" y="541"/>
                  </a:lnTo>
                  <a:lnTo>
                    <a:pt x="196" y="458"/>
                  </a:lnTo>
                  <a:lnTo>
                    <a:pt x="250" y="380"/>
                  </a:lnTo>
                  <a:lnTo>
                    <a:pt x="312" y="310"/>
                  </a:lnTo>
                  <a:lnTo>
                    <a:pt x="381" y="247"/>
                  </a:lnTo>
                  <a:lnTo>
                    <a:pt x="456" y="193"/>
                  </a:lnTo>
                  <a:lnTo>
                    <a:pt x="536" y="150"/>
                  </a:lnTo>
                  <a:lnTo>
                    <a:pt x="619" y="118"/>
                  </a:lnTo>
                  <a:lnTo>
                    <a:pt x="662" y="107"/>
                  </a:lnTo>
                  <a:lnTo>
                    <a:pt x="704" y="98"/>
                  </a:lnTo>
                  <a:lnTo>
                    <a:pt x="806" y="90"/>
                  </a:lnTo>
                  <a:lnTo>
                    <a:pt x="914" y="93"/>
                  </a:lnTo>
                  <a:lnTo>
                    <a:pt x="1014" y="105"/>
                  </a:lnTo>
                  <a:lnTo>
                    <a:pt x="1053" y="115"/>
                  </a:lnTo>
                  <a:close/>
                  <a:moveTo>
                    <a:pt x="1557" y="582"/>
                  </a:moveTo>
                  <a:lnTo>
                    <a:pt x="1574" y="632"/>
                  </a:lnTo>
                  <a:lnTo>
                    <a:pt x="1596" y="734"/>
                  </a:lnTo>
                  <a:lnTo>
                    <a:pt x="1602" y="839"/>
                  </a:lnTo>
                  <a:lnTo>
                    <a:pt x="1593" y="943"/>
                  </a:lnTo>
                  <a:lnTo>
                    <a:pt x="1570" y="1046"/>
                  </a:lnTo>
                  <a:lnTo>
                    <a:pt x="1532" y="1145"/>
                  </a:lnTo>
                  <a:lnTo>
                    <a:pt x="1481" y="1238"/>
                  </a:lnTo>
                  <a:lnTo>
                    <a:pt x="1416" y="1325"/>
                  </a:lnTo>
                  <a:lnTo>
                    <a:pt x="1378" y="1365"/>
                  </a:lnTo>
                  <a:lnTo>
                    <a:pt x="1347" y="1395"/>
                  </a:lnTo>
                  <a:lnTo>
                    <a:pt x="1282" y="1449"/>
                  </a:lnTo>
                  <a:lnTo>
                    <a:pt x="1214" y="1494"/>
                  </a:lnTo>
                  <a:lnTo>
                    <a:pt x="1143" y="1529"/>
                  </a:lnTo>
                  <a:lnTo>
                    <a:pt x="1069" y="1556"/>
                  </a:lnTo>
                  <a:lnTo>
                    <a:pt x="991" y="1574"/>
                  </a:lnTo>
                  <a:lnTo>
                    <a:pt x="909" y="1584"/>
                  </a:lnTo>
                  <a:lnTo>
                    <a:pt x="823" y="1585"/>
                  </a:lnTo>
                  <a:lnTo>
                    <a:pt x="778" y="1582"/>
                  </a:lnTo>
                  <a:lnTo>
                    <a:pt x="746" y="1579"/>
                  </a:lnTo>
                  <a:lnTo>
                    <a:pt x="683" y="1568"/>
                  </a:lnTo>
                  <a:lnTo>
                    <a:pt x="621" y="1552"/>
                  </a:lnTo>
                  <a:lnTo>
                    <a:pt x="562" y="1531"/>
                  </a:lnTo>
                  <a:lnTo>
                    <a:pt x="504" y="1505"/>
                  </a:lnTo>
                  <a:lnTo>
                    <a:pt x="450" y="1475"/>
                  </a:lnTo>
                  <a:lnTo>
                    <a:pt x="398" y="1440"/>
                  </a:lnTo>
                  <a:lnTo>
                    <a:pt x="350" y="1401"/>
                  </a:lnTo>
                  <a:lnTo>
                    <a:pt x="305" y="1358"/>
                  </a:lnTo>
                  <a:lnTo>
                    <a:pt x="263" y="1311"/>
                  </a:lnTo>
                  <a:lnTo>
                    <a:pt x="225" y="1261"/>
                  </a:lnTo>
                  <a:lnTo>
                    <a:pt x="191" y="1207"/>
                  </a:lnTo>
                  <a:lnTo>
                    <a:pt x="162" y="1151"/>
                  </a:lnTo>
                  <a:lnTo>
                    <a:pt x="137" y="1092"/>
                  </a:lnTo>
                  <a:lnTo>
                    <a:pt x="117" y="1030"/>
                  </a:lnTo>
                  <a:lnTo>
                    <a:pt x="102" y="966"/>
                  </a:lnTo>
                  <a:lnTo>
                    <a:pt x="97" y="933"/>
                  </a:lnTo>
                  <a:lnTo>
                    <a:pt x="89" y="878"/>
                  </a:lnTo>
                  <a:lnTo>
                    <a:pt x="85" y="821"/>
                  </a:lnTo>
                  <a:lnTo>
                    <a:pt x="88" y="795"/>
                  </a:lnTo>
                  <a:lnTo>
                    <a:pt x="95" y="776"/>
                  </a:lnTo>
                  <a:lnTo>
                    <a:pt x="108" y="764"/>
                  </a:lnTo>
                  <a:lnTo>
                    <a:pt x="137" y="756"/>
                  </a:lnTo>
                  <a:lnTo>
                    <a:pt x="167" y="755"/>
                  </a:lnTo>
                  <a:lnTo>
                    <a:pt x="186" y="755"/>
                  </a:lnTo>
                  <a:lnTo>
                    <a:pt x="215" y="759"/>
                  </a:lnTo>
                  <a:lnTo>
                    <a:pt x="236" y="769"/>
                  </a:lnTo>
                  <a:lnTo>
                    <a:pt x="254" y="785"/>
                  </a:lnTo>
                  <a:lnTo>
                    <a:pt x="262" y="797"/>
                  </a:lnTo>
                  <a:lnTo>
                    <a:pt x="276" y="817"/>
                  </a:lnTo>
                  <a:lnTo>
                    <a:pt x="309" y="848"/>
                  </a:lnTo>
                  <a:lnTo>
                    <a:pt x="348" y="867"/>
                  </a:lnTo>
                  <a:lnTo>
                    <a:pt x="397" y="875"/>
                  </a:lnTo>
                  <a:lnTo>
                    <a:pt x="427" y="875"/>
                  </a:lnTo>
                  <a:lnTo>
                    <a:pt x="448" y="875"/>
                  </a:lnTo>
                  <a:lnTo>
                    <a:pt x="482" y="880"/>
                  </a:lnTo>
                  <a:lnTo>
                    <a:pt x="514" y="896"/>
                  </a:lnTo>
                  <a:lnTo>
                    <a:pt x="552" y="930"/>
                  </a:lnTo>
                  <a:lnTo>
                    <a:pt x="577" y="955"/>
                  </a:lnTo>
                  <a:lnTo>
                    <a:pt x="600" y="979"/>
                  </a:lnTo>
                  <a:lnTo>
                    <a:pt x="631" y="1015"/>
                  </a:lnTo>
                  <a:lnTo>
                    <a:pt x="646" y="1043"/>
                  </a:lnTo>
                  <a:lnTo>
                    <a:pt x="649" y="1069"/>
                  </a:lnTo>
                  <a:lnTo>
                    <a:pt x="647" y="1083"/>
                  </a:lnTo>
                  <a:lnTo>
                    <a:pt x="644" y="1106"/>
                  </a:lnTo>
                  <a:lnTo>
                    <a:pt x="651" y="1157"/>
                  </a:lnTo>
                  <a:lnTo>
                    <a:pt x="671" y="1205"/>
                  </a:lnTo>
                  <a:lnTo>
                    <a:pt x="699" y="1243"/>
                  </a:lnTo>
                  <a:lnTo>
                    <a:pt x="715" y="1253"/>
                  </a:lnTo>
                  <a:lnTo>
                    <a:pt x="741" y="1265"/>
                  </a:lnTo>
                  <a:lnTo>
                    <a:pt x="795" y="1273"/>
                  </a:lnTo>
                  <a:lnTo>
                    <a:pt x="850" y="1265"/>
                  </a:lnTo>
                  <a:lnTo>
                    <a:pt x="900" y="1240"/>
                  </a:lnTo>
                  <a:lnTo>
                    <a:pt x="922" y="1222"/>
                  </a:lnTo>
                  <a:lnTo>
                    <a:pt x="937" y="1206"/>
                  </a:lnTo>
                  <a:lnTo>
                    <a:pt x="957" y="1179"/>
                  </a:lnTo>
                  <a:lnTo>
                    <a:pt x="966" y="1153"/>
                  </a:lnTo>
                  <a:lnTo>
                    <a:pt x="967" y="1119"/>
                  </a:lnTo>
                  <a:lnTo>
                    <a:pt x="965" y="1097"/>
                  </a:lnTo>
                  <a:lnTo>
                    <a:pt x="962" y="1072"/>
                  </a:lnTo>
                  <a:lnTo>
                    <a:pt x="964" y="1037"/>
                  </a:lnTo>
                  <a:lnTo>
                    <a:pt x="985" y="1001"/>
                  </a:lnTo>
                  <a:lnTo>
                    <a:pt x="1033" y="949"/>
                  </a:lnTo>
                  <a:lnTo>
                    <a:pt x="1072" y="910"/>
                  </a:lnTo>
                  <a:lnTo>
                    <a:pt x="1110" y="872"/>
                  </a:lnTo>
                  <a:lnTo>
                    <a:pt x="1163" y="825"/>
                  </a:lnTo>
                  <a:lnTo>
                    <a:pt x="1201" y="803"/>
                  </a:lnTo>
                  <a:lnTo>
                    <a:pt x="1242" y="797"/>
                  </a:lnTo>
                  <a:lnTo>
                    <a:pt x="1270" y="797"/>
                  </a:lnTo>
                  <a:lnTo>
                    <a:pt x="1296" y="796"/>
                  </a:lnTo>
                  <a:lnTo>
                    <a:pt x="1334" y="792"/>
                  </a:lnTo>
                  <a:lnTo>
                    <a:pt x="1362" y="780"/>
                  </a:lnTo>
                  <a:lnTo>
                    <a:pt x="1389" y="757"/>
                  </a:lnTo>
                  <a:lnTo>
                    <a:pt x="1405" y="740"/>
                  </a:lnTo>
                  <a:lnTo>
                    <a:pt x="1420" y="723"/>
                  </a:lnTo>
                  <a:lnTo>
                    <a:pt x="1440" y="695"/>
                  </a:lnTo>
                  <a:lnTo>
                    <a:pt x="1449" y="668"/>
                  </a:lnTo>
                  <a:lnTo>
                    <a:pt x="1449" y="636"/>
                  </a:lnTo>
                  <a:lnTo>
                    <a:pt x="1447" y="615"/>
                  </a:lnTo>
                  <a:lnTo>
                    <a:pt x="1443" y="581"/>
                  </a:lnTo>
                  <a:lnTo>
                    <a:pt x="1448" y="544"/>
                  </a:lnTo>
                  <a:lnTo>
                    <a:pt x="1457" y="525"/>
                  </a:lnTo>
                  <a:lnTo>
                    <a:pt x="1463" y="517"/>
                  </a:lnTo>
                  <a:lnTo>
                    <a:pt x="1478" y="503"/>
                  </a:lnTo>
                  <a:lnTo>
                    <a:pt x="1496" y="494"/>
                  </a:lnTo>
                  <a:lnTo>
                    <a:pt x="1507" y="495"/>
                  </a:lnTo>
                  <a:lnTo>
                    <a:pt x="1523" y="508"/>
                  </a:lnTo>
                  <a:lnTo>
                    <a:pt x="1545" y="549"/>
                  </a:lnTo>
                  <a:lnTo>
                    <a:pt x="1557" y="582"/>
                  </a:lnTo>
                  <a:close/>
                  <a:moveTo>
                    <a:pt x="1335" y="588"/>
                  </a:moveTo>
                  <a:lnTo>
                    <a:pt x="1349" y="602"/>
                  </a:lnTo>
                  <a:lnTo>
                    <a:pt x="1364" y="624"/>
                  </a:lnTo>
                  <a:lnTo>
                    <a:pt x="1366" y="643"/>
                  </a:lnTo>
                  <a:lnTo>
                    <a:pt x="1356" y="664"/>
                  </a:lnTo>
                  <a:lnTo>
                    <a:pt x="1347" y="678"/>
                  </a:lnTo>
                  <a:lnTo>
                    <a:pt x="1341" y="685"/>
                  </a:lnTo>
                  <a:lnTo>
                    <a:pt x="1326" y="696"/>
                  </a:lnTo>
                  <a:lnTo>
                    <a:pt x="1309" y="702"/>
                  </a:lnTo>
                  <a:lnTo>
                    <a:pt x="1288" y="703"/>
                  </a:lnTo>
                  <a:lnTo>
                    <a:pt x="1277" y="702"/>
                  </a:lnTo>
                  <a:lnTo>
                    <a:pt x="1262" y="700"/>
                  </a:lnTo>
                  <a:lnTo>
                    <a:pt x="1241" y="694"/>
                  </a:lnTo>
                  <a:lnTo>
                    <a:pt x="1229" y="682"/>
                  </a:lnTo>
                  <a:lnTo>
                    <a:pt x="1223" y="661"/>
                  </a:lnTo>
                  <a:lnTo>
                    <a:pt x="1222" y="647"/>
                  </a:lnTo>
                  <a:lnTo>
                    <a:pt x="1220" y="635"/>
                  </a:lnTo>
                  <a:lnTo>
                    <a:pt x="1221" y="614"/>
                  </a:lnTo>
                  <a:lnTo>
                    <a:pt x="1227" y="597"/>
                  </a:lnTo>
                  <a:lnTo>
                    <a:pt x="1238" y="583"/>
                  </a:lnTo>
                  <a:lnTo>
                    <a:pt x="1245" y="577"/>
                  </a:lnTo>
                  <a:lnTo>
                    <a:pt x="1259" y="567"/>
                  </a:lnTo>
                  <a:lnTo>
                    <a:pt x="1281" y="557"/>
                  </a:lnTo>
                  <a:lnTo>
                    <a:pt x="1299" y="559"/>
                  </a:lnTo>
                  <a:lnTo>
                    <a:pt x="1321" y="575"/>
                  </a:lnTo>
                  <a:lnTo>
                    <a:pt x="1335" y="588"/>
                  </a:lnTo>
                  <a:close/>
                  <a:moveTo>
                    <a:pt x="460" y="672"/>
                  </a:moveTo>
                  <a:lnTo>
                    <a:pt x="470" y="685"/>
                  </a:lnTo>
                  <a:lnTo>
                    <a:pt x="479" y="712"/>
                  </a:lnTo>
                  <a:lnTo>
                    <a:pt x="476" y="738"/>
                  </a:lnTo>
                  <a:lnTo>
                    <a:pt x="464" y="761"/>
                  </a:lnTo>
                  <a:lnTo>
                    <a:pt x="445" y="778"/>
                  </a:lnTo>
                  <a:lnTo>
                    <a:pt x="421" y="789"/>
                  </a:lnTo>
                  <a:lnTo>
                    <a:pt x="394" y="790"/>
                  </a:lnTo>
                  <a:lnTo>
                    <a:pt x="367" y="779"/>
                  </a:lnTo>
                  <a:lnTo>
                    <a:pt x="355" y="768"/>
                  </a:lnTo>
                  <a:lnTo>
                    <a:pt x="345" y="756"/>
                  </a:lnTo>
                  <a:lnTo>
                    <a:pt x="335" y="725"/>
                  </a:lnTo>
                  <a:lnTo>
                    <a:pt x="338" y="693"/>
                  </a:lnTo>
                  <a:lnTo>
                    <a:pt x="353" y="665"/>
                  </a:lnTo>
                  <a:lnTo>
                    <a:pt x="365" y="657"/>
                  </a:lnTo>
                  <a:lnTo>
                    <a:pt x="380" y="648"/>
                  </a:lnTo>
                  <a:lnTo>
                    <a:pt x="405" y="640"/>
                  </a:lnTo>
                  <a:lnTo>
                    <a:pt x="426" y="644"/>
                  </a:lnTo>
                  <a:lnTo>
                    <a:pt x="448" y="659"/>
                  </a:lnTo>
                  <a:lnTo>
                    <a:pt x="460" y="672"/>
                  </a:lnTo>
                  <a:close/>
                  <a:moveTo>
                    <a:pt x="858" y="1070"/>
                  </a:moveTo>
                  <a:lnTo>
                    <a:pt x="871" y="1086"/>
                  </a:lnTo>
                  <a:lnTo>
                    <a:pt x="880" y="1120"/>
                  </a:lnTo>
                  <a:lnTo>
                    <a:pt x="871" y="1152"/>
                  </a:lnTo>
                  <a:lnTo>
                    <a:pt x="852" y="1170"/>
                  </a:lnTo>
                  <a:lnTo>
                    <a:pt x="835" y="1179"/>
                  </a:lnTo>
                  <a:lnTo>
                    <a:pt x="825" y="1182"/>
                  </a:lnTo>
                  <a:lnTo>
                    <a:pt x="807" y="1185"/>
                  </a:lnTo>
                  <a:lnTo>
                    <a:pt x="774" y="1180"/>
                  </a:lnTo>
                  <a:lnTo>
                    <a:pt x="750" y="1161"/>
                  </a:lnTo>
                  <a:lnTo>
                    <a:pt x="736" y="1133"/>
                  </a:lnTo>
                  <a:lnTo>
                    <a:pt x="735" y="1115"/>
                  </a:lnTo>
                  <a:lnTo>
                    <a:pt x="736" y="1101"/>
                  </a:lnTo>
                  <a:lnTo>
                    <a:pt x="742" y="1078"/>
                  </a:lnTo>
                  <a:lnTo>
                    <a:pt x="753" y="1060"/>
                  </a:lnTo>
                  <a:lnTo>
                    <a:pt x="769" y="1047"/>
                  </a:lnTo>
                  <a:lnTo>
                    <a:pt x="787" y="1040"/>
                  </a:lnTo>
                  <a:lnTo>
                    <a:pt x="808" y="1040"/>
                  </a:lnTo>
                  <a:lnTo>
                    <a:pt x="828" y="1046"/>
                  </a:lnTo>
                  <a:lnTo>
                    <a:pt x="849" y="1060"/>
                  </a:lnTo>
                  <a:lnTo>
                    <a:pt x="858" y="107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a:ln>
                  <a:noFill/>
                </a:ln>
                <a:solidFill>
                  <a:srgbClr val="4D4D4D"/>
                </a:solidFill>
                <a:effectLst/>
                <a:uLnTx/>
                <a:uFillTx/>
                <a:latin typeface="Arial"/>
                <a:ea typeface="+mn-ea"/>
                <a:cs typeface="Calibri"/>
                <a:sym typeface="Calibri"/>
              </a:endParaRPr>
            </a:p>
          </p:txBody>
        </p:sp>
      </p:grpSp>
      <p:sp>
        <p:nvSpPr>
          <p:cNvPr id="54" name="Text Placeholder 24">
            <a:extLst>
              <a:ext uri="{FF2B5EF4-FFF2-40B4-BE49-F238E27FC236}">
                <a16:creationId xmlns:a16="http://schemas.microsoft.com/office/drawing/2014/main" id="{06C3A072-C2A7-61FC-3ED2-2DB25E844708}"/>
              </a:ext>
            </a:extLst>
          </p:cNvPr>
          <p:cNvSpPr txBox="1">
            <a:spLocks/>
          </p:cNvSpPr>
          <p:nvPr/>
        </p:nvSpPr>
        <p:spPr>
          <a:xfrm>
            <a:off x="2362495" y="4271727"/>
            <a:ext cx="1374946" cy="540000"/>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spcAft>
                <a:spcPct val="0"/>
              </a:spcAft>
              <a:buNone/>
              <a:defRPr/>
            </a:pPr>
            <a:r>
              <a:rPr lang="en-US" sz="1600" b="1">
                <a:solidFill>
                  <a:srgbClr val="665EB8"/>
                </a:solidFill>
                <a:latin typeface="Calibri Light"/>
                <a:cs typeface="Calibri Light"/>
              </a:rPr>
              <a:t>Define your data analytics use case using our </a:t>
            </a:r>
            <a:r>
              <a:rPr lang="en-US" sz="1600" b="1">
                <a:solidFill>
                  <a:srgbClr val="665EB8"/>
                </a:solidFill>
                <a:latin typeface="Calibri Light"/>
                <a:cs typeface="Calibri Light"/>
                <a:hlinkClick r:id="rId6"/>
              </a:rPr>
              <a:t>BDTI Canva</a:t>
            </a:r>
            <a:r>
              <a:rPr lang="en-US" sz="1600" b="1">
                <a:solidFill>
                  <a:srgbClr val="665EB8"/>
                </a:solidFill>
                <a:latin typeface="Calibri Light"/>
                <a:cs typeface="Calibri Light"/>
              </a:rPr>
              <a:t> and then fill in the template request form</a:t>
            </a:r>
            <a:br>
              <a:rPr lang="en-US" sz="1600" b="1">
                <a:latin typeface="Calibri Light"/>
                <a:cs typeface="Calibri Light"/>
              </a:rPr>
            </a:br>
            <a:r>
              <a:rPr lang="en-US" sz="1600" b="1">
                <a:solidFill>
                  <a:srgbClr val="665EB8"/>
                </a:solidFill>
                <a:latin typeface="Calibri Light"/>
                <a:cs typeface="Calibri Light"/>
              </a:rPr>
              <a:t>(see </a:t>
            </a:r>
            <a:r>
              <a:rPr lang="en-US" sz="1600" b="1">
                <a:solidFill>
                  <a:srgbClr val="665EB8"/>
                </a:solidFill>
                <a:latin typeface="Calibri Light"/>
                <a:cs typeface="Calibri Light"/>
                <a:hlinkClick r:id="rId7"/>
              </a:rPr>
              <a:t>website)</a:t>
            </a:r>
            <a:endParaRPr lang="en-US" sz="1600" b="1">
              <a:solidFill>
                <a:srgbClr val="665EB8"/>
              </a:solidFill>
              <a:latin typeface="Calibri Light"/>
              <a:ea typeface="Calibri Light"/>
              <a:cs typeface="Calibri Light"/>
            </a:endParaRPr>
          </a:p>
        </p:txBody>
      </p:sp>
      <p:sp>
        <p:nvSpPr>
          <p:cNvPr id="56" name="Ovale 83">
            <a:extLst>
              <a:ext uri="{FF2B5EF4-FFF2-40B4-BE49-F238E27FC236}">
                <a16:creationId xmlns:a16="http://schemas.microsoft.com/office/drawing/2014/main" id="{340CDEFC-72E0-D782-EF34-6173C7B25B3A}"/>
              </a:ext>
            </a:extLst>
          </p:cNvPr>
          <p:cNvSpPr/>
          <p:nvPr/>
        </p:nvSpPr>
        <p:spPr>
          <a:xfrm>
            <a:off x="2977480" y="3389054"/>
            <a:ext cx="91464" cy="87287"/>
          </a:xfrm>
          <a:prstGeom prst="ellipse">
            <a:avLst/>
          </a:prstGeom>
          <a:solidFill>
            <a:srgbClr val="665EB8"/>
          </a:solidFill>
          <a:ln w="12700" cap="flat" cmpd="sng" algn="ctr">
            <a:noFill/>
            <a:prstDash val="solid"/>
            <a:miter lim="800000"/>
          </a:ln>
          <a:effectLst/>
        </p:spPr>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it-IT" sz="1100" b="1" i="0" u="none" strike="noStrike" kern="0" cap="none" spc="0" normalizeH="0" baseline="0" noProof="0">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84F4C37E-8237-227D-A584-C23C8A69215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714520" y="2661089"/>
            <a:ext cx="617385" cy="617385"/>
          </a:xfrm>
          <a:prstGeom prst="rect">
            <a:avLst/>
          </a:prstGeom>
        </p:spPr>
      </p:pic>
      <p:sp>
        <p:nvSpPr>
          <p:cNvPr id="60" name="Text Placeholder 24">
            <a:extLst>
              <a:ext uri="{FF2B5EF4-FFF2-40B4-BE49-F238E27FC236}">
                <a16:creationId xmlns:a16="http://schemas.microsoft.com/office/drawing/2014/main" id="{1DA88B79-A5EF-EE35-6878-DB10805BB8A7}"/>
              </a:ext>
            </a:extLst>
          </p:cNvPr>
          <p:cNvSpPr txBox="1">
            <a:spLocks/>
          </p:cNvSpPr>
          <p:nvPr/>
        </p:nvSpPr>
        <p:spPr>
          <a:xfrm>
            <a:off x="4048538" y="4124734"/>
            <a:ext cx="1374946" cy="540000"/>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fontAlgn="base">
              <a:spcBef>
                <a:spcPts val="1333"/>
              </a:spcBef>
              <a:spcAft>
                <a:spcPct val="0"/>
              </a:spcAft>
              <a:buNone/>
              <a:defRPr/>
            </a:pPr>
            <a:r>
              <a:rPr lang="en-US" sz="1600" b="1">
                <a:solidFill>
                  <a:srgbClr val="443187"/>
                </a:solidFill>
                <a:latin typeface="Calibri Light"/>
                <a:cs typeface="Calibri Light"/>
              </a:rPr>
              <a:t>Submit your pilot request (template) by email</a:t>
            </a:r>
            <a:br>
              <a:rPr lang="en-US" sz="1600" b="1">
                <a:solidFill>
                  <a:srgbClr val="443187"/>
                </a:solidFill>
                <a:latin typeface="Calibri Light"/>
                <a:cs typeface="Calibri Light"/>
              </a:rPr>
            </a:br>
            <a:r>
              <a:rPr lang="en-US" sz="1600" b="1">
                <a:solidFill>
                  <a:srgbClr val="443187"/>
                </a:solidFill>
                <a:latin typeface="Calibri Light"/>
                <a:cs typeface="Calibri Light"/>
              </a:rPr>
              <a:t> </a:t>
            </a:r>
            <a:r>
              <a:rPr lang="en-GB" sz="800" b="1">
                <a:solidFill>
                  <a:schemeClr val="tx2"/>
                </a:solidFill>
                <a:latin typeface="Calibri Light"/>
                <a:cs typeface="Calibri Light"/>
                <a:hlinkClick r:id="rId10"/>
              </a:rPr>
              <a:t>EC-BDTI-PILOTS@ec.europa.eu</a:t>
            </a:r>
            <a:r>
              <a:rPr lang="en-GB" sz="800" b="1">
                <a:solidFill>
                  <a:schemeClr val="tx2"/>
                </a:solidFill>
                <a:latin typeface="Calibri Light"/>
                <a:cs typeface="Calibri Light"/>
              </a:rPr>
              <a:t> </a:t>
            </a:r>
            <a:endParaRPr lang="en-US" sz="1600" b="1">
              <a:solidFill>
                <a:srgbClr val="443187"/>
              </a:solidFill>
              <a:latin typeface="Calibri Light"/>
              <a:cs typeface="Calibri Light"/>
            </a:endParaRPr>
          </a:p>
          <a:p>
            <a:pPr marL="0" indent="0" defTabSz="1219170">
              <a:spcBef>
                <a:spcPts val="1333"/>
              </a:spcBef>
              <a:spcAft>
                <a:spcPct val="0"/>
              </a:spcAft>
              <a:buNone/>
              <a:defRPr/>
            </a:pPr>
            <a:endParaRPr lang="en-US" sz="1600" b="1">
              <a:solidFill>
                <a:srgbClr val="443187"/>
              </a:solidFill>
              <a:latin typeface="Calibri Light"/>
              <a:cs typeface="Calibri Light"/>
            </a:endParaRPr>
          </a:p>
        </p:txBody>
      </p:sp>
      <p:sp>
        <p:nvSpPr>
          <p:cNvPr id="62" name="Ovale 127">
            <a:extLst>
              <a:ext uri="{FF2B5EF4-FFF2-40B4-BE49-F238E27FC236}">
                <a16:creationId xmlns:a16="http://schemas.microsoft.com/office/drawing/2014/main" id="{EDEA0124-DA68-E2D7-85B7-1EEE63ADB7E7}"/>
              </a:ext>
            </a:extLst>
          </p:cNvPr>
          <p:cNvSpPr/>
          <p:nvPr/>
        </p:nvSpPr>
        <p:spPr>
          <a:xfrm>
            <a:off x="4538912" y="3387124"/>
            <a:ext cx="91464" cy="87287"/>
          </a:xfrm>
          <a:prstGeom prst="ellipse">
            <a:avLst/>
          </a:prstGeom>
          <a:solidFill>
            <a:srgbClr val="3D2B7A"/>
          </a:solidFill>
          <a:ln w="12700" cap="flat" cmpd="sng" algn="ctr">
            <a:solidFill>
              <a:srgbClr val="3D2B7A"/>
            </a:solidFill>
            <a:prstDash val="solid"/>
            <a:miter lim="800000"/>
          </a:ln>
          <a:effectLst/>
        </p:spPr>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it-IT" sz="1100" b="1" i="0" u="none" strike="noStrike" kern="0" cap="none" spc="0" normalizeH="0" baseline="0" noProof="0">
              <a:ln>
                <a:noFill/>
              </a:ln>
              <a:solidFill>
                <a:srgbClr val="FFFFFF"/>
              </a:solidFill>
              <a:effectLst/>
              <a:uLnTx/>
              <a:uFillTx/>
              <a:latin typeface="Arial"/>
              <a:ea typeface="+mn-ea"/>
              <a:cs typeface="+mn-cs"/>
            </a:endParaRPr>
          </a:p>
        </p:txBody>
      </p:sp>
      <p:pic>
        <p:nvPicPr>
          <p:cNvPr id="64" name="Graphic 63">
            <a:extLst>
              <a:ext uri="{FF2B5EF4-FFF2-40B4-BE49-F238E27FC236}">
                <a16:creationId xmlns:a16="http://schemas.microsoft.com/office/drawing/2014/main" id="{10D26553-4DDE-3029-8E61-BD755DF6379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310251" y="2676915"/>
            <a:ext cx="548787" cy="617385"/>
          </a:xfrm>
          <a:prstGeom prst="rect">
            <a:avLst/>
          </a:prstGeom>
        </p:spPr>
      </p:pic>
      <p:sp>
        <p:nvSpPr>
          <p:cNvPr id="66" name="Ovale 135">
            <a:extLst>
              <a:ext uri="{FF2B5EF4-FFF2-40B4-BE49-F238E27FC236}">
                <a16:creationId xmlns:a16="http://schemas.microsoft.com/office/drawing/2014/main" id="{3BC35B8B-FAAE-7649-4338-331EF9B931F8}"/>
              </a:ext>
            </a:extLst>
          </p:cNvPr>
          <p:cNvSpPr/>
          <p:nvPr/>
        </p:nvSpPr>
        <p:spPr>
          <a:xfrm>
            <a:off x="10784635" y="3381564"/>
            <a:ext cx="91464" cy="87287"/>
          </a:xfrm>
          <a:prstGeom prst="ellipse">
            <a:avLst/>
          </a:prstGeom>
          <a:solidFill>
            <a:srgbClr val="3D2B7A"/>
          </a:solidFill>
          <a:ln w="12700" cap="flat" cmpd="sng" algn="ctr">
            <a:solidFill>
              <a:srgbClr val="3D2B7A"/>
            </a:solidFill>
            <a:prstDash val="solid"/>
            <a:miter lim="800000"/>
          </a:ln>
          <a:effectLst/>
        </p:spPr>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it-IT" sz="1100" b="1" i="0" u="none" strike="noStrike" kern="0" cap="none" spc="0" normalizeH="0" baseline="0" noProof="0">
              <a:ln>
                <a:noFill/>
              </a:ln>
              <a:solidFill>
                <a:srgbClr val="FFFFFF"/>
              </a:solidFill>
              <a:effectLst/>
              <a:uLnTx/>
              <a:uFillTx/>
              <a:latin typeface="Arial"/>
              <a:ea typeface="+mn-ea"/>
              <a:cs typeface="+mn-cs"/>
            </a:endParaRPr>
          </a:p>
        </p:txBody>
      </p:sp>
      <p:pic>
        <p:nvPicPr>
          <p:cNvPr id="68" name="Graphic 67">
            <a:extLst>
              <a:ext uri="{FF2B5EF4-FFF2-40B4-BE49-F238E27FC236}">
                <a16:creationId xmlns:a16="http://schemas.microsoft.com/office/drawing/2014/main" id="{27A714A2-66F6-0B79-288A-889333D9A759}"/>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483158" y="2645583"/>
            <a:ext cx="694418" cy="651684"/>
          </a:xfrm>
          <a:prstGeom prst="rect">
            <a:avLst/>
          </a:prstGeom>
        </p:spPr>
      </p:pic>
      <p:sp>
        <p:nvSpPr>
          <p:cNvPr id="70" name="Text Placeholder 24">
            <a:extLst>
              <a:ext uri="{FF2B5EF4-FFF2-40B4-BE49-F238E27FC236}">
                <a16:creationId xmlns:a16="http://schemas.microsoft.com/office/drawing/2014/main" id="{34E218F1-20AC-52B3-FD25-0F66D204714B}"/>
              </a:ext>
            </a:extLst>
          </p:cNvPr>
          <p:cNvSpPr txBox="1">
            <a:spLocks/>
          </p:cNvSpPr>
          <p:nvPr/>
        </p:nvSpPr>
        <p:spPr>
          <a:xfrm>
            <a:off x="7078283" y="5108050"/>
            <a:ext cx="1476617" cy="540000"/>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spcAft>
                <a:spcPct val="0"/>
              </a:spcAft>
              <a:buNone/>
              <a:defRPr/>
            </a:pPr>
            <a:r>
              <a:rPr lang="en-US" sz="1600" b="1">
                <a:solidFill>
                  <a:schemeClr val="tx2"/>
                </a:solidFill>
                <a:latin typeface="Calibri Light"/>
                <a:cs typeface="Calibri Light"/>
              </a:rPr>
              <a:t>Pilot Project is approved if:</a:t>
            </a:r>
          </a:p>
          <a:p>
            <a:pPr marL="0" indent="0" defTabSz="1219170">
              <a:spcBef>
                <a:spcPts val="1333"/>
              </a:spcBef>
              <a:spcAft>
                <a:spcPct val="0"/>
              </a:spcAft>
              <a:buNone/>
              <a:defRPr/>
            </a:pPr>
            <a:r>
              <a:rPr lang="en-US" sz="1600" b="1">
                <a:solidFill>
                  <a:schemeClr val="tx2"/>
                </a:solidFill>
                <a:latin typeface="Calibri Light"/>
                <a:cs typeface="Calibri Light"/>
              </a:rPr>
              <a:t>Brings value, can be done in 6 months, sufficient resources </a:t>
            </a:r>
            <a:br>
              <a:rPr lang="en-US" sz="1600" b="1">
                <a:solidFill>
                  <a:schemeClr val="tx2"/>
                </a:solidFill>
                <a:latin typeface="Calibri Light"/>
                <a:cs typeface="Calibri Light"/>
              </a:rPr>
            </a:br>
            <a:r>
              <a:rPr lang="en-US" sz="1600" b="1">
                <a:solidFill>
                  <a:schemeClr val="tx2"/>
                </a:solidFill>
                <a:latin typeface="Calibri Light"/>
                <a:cs typeface="Calibri Light"/>
              </a:rPr>
              <a:t>available </a:t>
            </a:r>
            <a:br>
              <a:rPr lang="en-US" sz="1600" b="1">
                <a:solidFill>
                  <a:schemeClr val="tx2"/>
                </a:solidFill>
                <a:latin typeface="Calibri Light"/>
                <a:cs typeface="Calibri Light"/>
              </a:rPr>
            </a:br>
            <a:r>
              <a:rPr lang="en-US" sz="1600" b="1">
                <a:solidFill>
                  <a:schemeClr val="tx2"/>
                </a:solidFill>
                <a:latin typeface="Calibri Light"/>
                <a:cs typeface="Calibri Light"/>
              </a:rPr>
              <a:t>(skills, team, data)</a:t>
            </a:r>
            <a:endParaRPr lang="en-US" sz="1600" b="1">
              <a:solidFill>
                <a:schemeClr val="tx2"/>
              </a:solidFill>
              <a:latin typeface="Calibri Light"/>
              <a:ea typeface="+mn-lt"/>
              <a:cs typeface="+mn-lt"/>
            </a:endParaRPr>
          </a:p>
          <a:p>
            <a:pPr marL="0" indent="0" defTabSz="1219170">
              <a:spcBef>
                <a:spcPts val="1333"/>
              </a:spcBef>
              <a:spcAft>
                <a:spcPct val="0"/>
              </a:spcAft>
              <a:buNone/>
              <a:defRPr/>
            </a:pPr>
            <a:endParaRPr lang="en-US" sz="1600" b="1">
              <a:solidFill>
                <a:srgbClr val="443187"/>
              </a:solidFill>
              <a:latin typeface="Calibri Light"/>
              <a:cs typeface="Calibri Light"/>
            </a:endParaRPr>
          </a:p>
          <a:p>
            <a:pPr marL="0" indent="0" defTabSz="1219170">
              <a:spcBef>
                <a:spcPts val="1333"/>
              </a:spcBef>
              <a:spcAft>
                <a:spcPct val="0"/>
              </a:spcAft>
              <a:buNone/>
              <a:defRPr/>
            </a:pPr>
            <a:endParaRPr lang="en-US" sz="1600" b="1">
              <a:solidFill>
                <a:srgbClr val="443187"/>
              </a:solidFill>
              <a:latin typeface="Calibri Light"/>
              <a:cs typeface="Calibri Light"/>
            </a:endParaRPr>
          </a:p>
          <a:p>
            <a:pPr marL="0" indent="0" defTabSz="1219170">
              <a:spcBef>
                <a:spcPts val="1333"/>
              </a:spcBef>
              <a:spcAft>
                <a:spcPct val="0"/>
              </a:spcAft>
              <a:buNone/>
              <a:defRPr/>
            </a:pPr>
            <a:endParaRPr lang="en-US" sz="1600" b="1">
              <a:solidFill>
                <a:srgbClr val="443187"/>
              </a:solidFill>
              <a:latin typeface="Calibri Light"/>
              <a:cs typeface="Calibri Light"/>
            </a:endParaRPr>
          </a:p>
          <a:p>
            <a:pPr marL="0" indent="0" defTabSz="1219170">
              <a:spcBef>
                <a:spcPts val="1333"/>
              </a:spcBef>
              <a:spcAft>
                <a:spcPct val="0"/>
              </a:spcAft>
              <a:buNone/>
              <a:defRPr/>
            </a:pPr>
            <a:endParaRPr lang="en-US" sz="1600" b="1">
              <a:solidFill>
                <a:srgbClr val="443187"/>
              </a:solidFill>
              <a:latin typeface="Calibri Light"/>
              <a:cs typeface="Calibri Light"/>
            </a:endParaRPr>
          </a:p>
        </p:txBody>
      </p:sp>
      <p:sp>
        <p:nvSpPr>
          <p:cNvPr id="72" name="Ovale 131">
            <a:extLst>
              <a:ext uri="{FF2B5EF4-FFF2-40B4-BE49-F238E27FC236}">
                <a16:creationId xmlns:a16="http://schemas.microsoft.com/office/drawing/2014/main" id="{6A7C8882-D425-F2BB-FED1-A7DF6BB016E8}"/>
              </a:ext>
            </a:extLst>
          </p:cNvPr>
          <p:cNvSpPr/>
          <p:nvPr/>
        </p:nvSpPr>
        <p:spPr>
          <a:xfrm>
            <a:off x="7661776" y="3381564"/>
            <a:ext cx="91464" cy="87287"/>
          </a:xfrm>
          <a:prstGeom prst="ellipse">
            <a:avLst/>
          </a:prstGeom>
          <a:solidFill>
            <a:srgbClr val="3D2B7A"/>
          </a:solidFill>
          <a:ln w="12700" cap="flat" cmpd="sng" algn="ctr">
            <a:solidFill>
              <a:srgbClr val="3D2B7A"/>
            </a:solidFill>
            <a:prstDash val="solid"/>
            <a:miter lim="800000"/>
          </a:ln>
          <a:effectLst/>
        </p:spPr>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it-IT" sz="1100" b="1" i="0" u="none" strike="noStrike" kern="0" cap="none" spc="0" normalizeH="0" baseline="0" noProof="0">
              <a:ln>
                <a:noFill/>
              </a:ln>
              <a:solidFill>
                <a:srgbClr val="FFFFFF"/>
              </a:solidFill>
              <a:effectLst/>
              <a:uLnTx/>
              <a:uFillTx/>
              <a:latin typeface="Arial"/>
              <a:ea typeface="+mn-ea"/>
              <a:cs typeface="+mn-cs"/>
            </a:endParaRPr>
          </a:p>
        </p:txBody>
      </p:sp>
      <p:pic>
        <p:nvPicPr>
          <p:cNvPr id="74" name="Graphic 73">
            <a:extLst>
              <a:ext uri="{FF2B5EF4-FFF2-40B4-BE49-F238E27FC236}">
                <a16:creationId xmlns:a16="http://schemas.microsoft.com/office/drawing/2014/main" id="{331F3551-F538-FD8B-5BF9-154EA20FE09B}"/>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391466" y="2653967"/>
            <a:ext cx="632085" cy="617385"/>
          </a:xfrm>
          <a:prstGeom prst="rect">
            <a:avLst/>
          </a:prstGeom>
        </p:spPr>
      </p:pic>
      <p:sp>
        <p:nvSpPr>
          <p:cNvPr id="76" name="Text Placeholder 24">
            <a:extLst>
              <a:ext uri="{FF2B5EF4-FFF2-40B4-BE49-F238E27FC236}">
                <a16:creationId xmlns:a16="http://schemas.microsoft.com/office/drawing/2014/main" id="{884F2A0E-84B9-F0C8-A2DE-732BB6640EB0}"/>
              </a:ext>
            </a:extLst>
          </p:cNvPr>
          <p:cNvSpPr txBox="1">
            <a:spLocks/>
          </p:cNvSpPr>
          <p:nvPr/>
        </p:nvSpPr>
        <p:spPr>
          <a:xfrm>
            <a:off x="5552075" y="3730490"/>
            <a:ext cx="1374946" cy="540000"/>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spcAft>
                <a:spcPct val="0"/>
              </a:spcAft>
              <a:buNone/>
              <a:defRPr/>
            </a:pPr>
            <a:r>
              <a:rPr lang="en-US" sz="1600" b="1">
                <a:solidFill>
                  <a:srgbClr val="665EB8"/>
                </a:solidFill>
                <a:latin typeface="Calibri Light"/>
                <a:cs typeface="Calibri"/>
              </a:rPr>
              <a:t>Meet with us to elaborate on your use case</a:t>
            </a:r>
          </a:p>
        </p:txBody>
      </p:sp>
      <p:sp>
        <p:nvSpPr>
          <p:cNvPr id="78" name="Ovale 129">
            <a:extLst>
              <a:ext uri="{FF2B5EF4-FFF2-40B4-BE49-F238E27FC236}">
                <a16:creationId xmlns:a16="http://schemas.microsoft.com/office/drawing/2014/main" id="{25AA97FA-76EB-734C-0D73-DD182127268F}"/>
              </a:ext>
            </a:extLst>
          </p:cNvPr>
          <p:cNvSpPr/>
          <p:nvPr/>
        </p:nvSpPr>
        <p:spPr>
          <a:xfrm>
            <a:off x="6100344" y="3387124"/>
            <a:ext cx="91464" cy="87287"/>
          </a:xfrm>
          <a:prstGeom prst="ellipse">
            <a:avLst/>
          </a:prstGeom>
          <a:solidFill>
            <a:srgbClr val="665EB8"/>
          </a:solidFill>
          <a:ln w="12700" cap="flat" cmpd="sng" algn="ctr">
            <a:noFill/>
            <a:prstDash val="solid"/>
            <a:miter lim="800000"/>
          </a:ln>
          <a:effectLst/>
        </p:spPr>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it-IT" sz="1100" b="1" i="0" u="none" strike="noStrike" kern="0" cap="none" spc="0" normalizeH="0" baseline="0" noProof="0">
              <a:ln>
                <a:noFill/>
              </a:ln>
              <a:solidFill>
                <a:srgbClr val="FFFFFF"/>
              </a:solidFill>
              <a:effectLst/>
              <a:uLnTx/>
              <a:uFillTx/>
              <a:latin typeface="Arial"/>
              <a:ea typeface="+mn-ea"/>
              <a:cs typeface="+mn-cs"/>
            </a:endParaRPr>
          </a:p>
        </p:txBody>
      </p:sp>
      <p:pic>
        <p:nvPicPr>
          <p:cNvPr id="80" name="Graphic 79">
            <a:extLst>
              <a:ext uri="{FF2B5EF4-FFF2-40B4-BE49-F238E27FC236}">
                <a16:creationId xmlns:a16="http://schemas.microsoft.com/office/drawing/2014/main" id="{F0489B7A-13DF-4BAC-0233-6BA1871E5AE8}"/>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853490" y="2648583"/>
            <a:ext cx="585173" cy="617385"/>
          </a:xfrm>
          <a:prstGeom prst="rect">
            <a:avLst/>
          </a:prstGeom>
        </p:spPr>
      </p:pic>
      <p:sp>
        <p:nvSpPr>
          <p:cNvPr id="82" name="Text Placeholder 24">
            <a:extLst>
              <a:ext uri="{FF2B5EF4-FFF2-40B4-BE49-F238E27FC236}">
                <a16:creationId xmlns:a16="http://schemas.microsoft.com/office/drawing/2014/main" id="{B82EF8A2-6E9F-DCA5-24A9-0F142A0B4AB0}"/>
              </a:ext>
            </a:extLst>
          </p:cNvPr>
          <p:cNvSpPr txBox="1">
            <a:spLocks/>
          </p:cNvSpPr>
          <p:nvPr/>
        </p:nvSpPr>
        <p:spPr>
          <a:xfrm>
            <a:off x="8696550" y="3680249"/>
            <a:ext cx="1374946" cy="540000"/>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spcAft>
                <a:spcPct val="0"/>
              </a:spcAft>
              <a:buNone/>
              <a:defRPr/>
            </a:pPr>
            <a:r>
              <a:rPr lang="en-US" sz="1600" b="1">
                <a:solidFill>
                  <a:srgbClr val="665EB8"/>
                </a:solidFill>
                <a:latin typeface="Calibri Light"/>
                <a:cs typeface="Calibri Light"/>
              </a:rPr>
              <a:t>Your test environment is set up</a:t>
            </a:r>
            <a:endParaRPr lang="en-US" sz="1600">
              <a:latin typeface="Calibri Light"/>
              <a:cs typeface="Calibri Light"/>
            </a:endParaRPr>
          </a:p>
        </p:txBody>
      </p:sp>
      <p:sp>
        <p:nvSpPr>
          <p:cNvPr id="85" name="Ovale 133">
            <a:extLst>
              <a:ext uri="{FF2B5EF4-FFF2-40B4-BE49-F238E27FC236}">
                <a16:creationId xmlns:a16="http://schemas.microsoft.com/office/drawing/2014/main" id="{CBA66535-D85C-B93F-8892-6CE57E837CA4}"/>
              </a:ext>
            </a:extLst>
          </p:cNvPr>
          <p:cNvSpPr/>
          <p:nvPr/>
        </p:nvSpPr>
        <p:spPr>
          <a:xfrm>
            <a:off x="9223208" y="3386901"/>
            <a:ext cx="91464" cy="87287"/>
          </a:xfrm>
          <a:prstGeom prst="ellipse">
            <a:avLst/>
          </a:prstGeom>
          <a:solidFill>
            <a:srgbClr val="665EB8"/>
          </a:solidFill>
          <a:ln w="12700" cap="flat" cmpd="sng" algn="ctr">
            <a:noFill/>
            <a:prstDash val="solid"/>
            <a:miter lim="800000"/>
          </a:ln>
          <a:effectLst/>
        </p:spPr>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it-IT" sz="1100" b="1" i="0" u="none" strike="noStrike" kern="0" cap="none" spc="0" normalizeH="0" baseline="0" noProof="0">
              <a:ln>
                <a:noFill/>
              </a:ln>
              <a:solidFill>
                <a:srgbClr val="FFFFFF"/>
              </a:solidFill>
              <a:effectLst/>
              <a:uLnTx/>
              <a:uFillTx/>
              <a:latin typeface="Arial"/>
              <a:ea typeface="+mn-ea"/>
              <a:cs typeface="+mn-cs"/>
            </a:endParaRPr>
          </a:p>
        </p:txBody>
      </p:sp>
      <p:pic>
        <p:nvPicPr>
          <p:cNvPr id="88" name="Graphic 87">
            <a:extLst>
              <a:ext uri="{FF2B5EF4-FFF2-40B4-BE49-F238E27FC236}">
                <a16:creationId xmlns:a16="http://schemas.microsoft.com/office/drawing/2014/main" id="{B9F8C130-C202-0F1C-F64F-498670216A49}"/>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920867" y="2582560"/>
            <a:ext cx="696146" cy="685983"/>
          </a:xfrm>
          <a:prstGeom prst="rect">
            <a:avLst/>
          </a:prstGeom>
        </p:spPr>
      </p:pic>
      <p:sp>
        <p:nvSpPr>
          <p:cNvPr id="90" name="Text Placeholder 24">
            <a:extLst>
              <a:ext uri="{FF2B5EF4-FFF2-40B4-BE49-F238E27FC236}">
                <a16:creationId xmlns:a16="http://schemas.microsoft.com/office/drawing/2014/main" id="{0EAD389D-9176-7F83-FAB6-B8A403F2EE19}"/>
              </a:ext>
            </a:extLst>
          </p:cNvPr>
          <p:cNvSpPr txBox="1">
            <a:spLocks/>
          </p:cNvSpPr>
          <p:nvPr/>
        </p:nvSpPr>
        <p:spPr>
          <a:xfrm>
            <a:off x="601101" y="3610616"/>
            <a:ext cx="1374946" cy="844800"/>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fontAlgn="base">
              <a:spcBef>
                <a:spcPts val="1333"/>
              </a:spcBef>
              <a:spcAft>
                <a:spcPct val="0"/>
              </a:spcAft>
              <a:buNone/>
              <a:defRPr/>
            </a:pPr>
            <a:r>
              <a:rPr lang="en-US" sz="1600" b="1">
                <a:solidFill>
                  <a:srgbClr val="443187"/>
                </a:solidFill>
                <a:latin typeface="Calibri Light"/>
                <a:cs typeface="Calibri Light"/>
              </a:rPr>
              <a:t>Get familiar with the </a:t>
            </a:r>
            <a:r>
              <a:rPr kumimoji="0" lang="en-US" sz="1600" b="1" i="0" u="none" strike="noStrike" kern="1200" cap="none" spc="0" normalizeH="0" baseline="0" noProof="0">
                <a:ln>
                  <a:noFill/>
                </a:ln>
                <a:solidFill>
                  <a:srgbClr val="443187"/>
                </a:solidFill>
                <a:effectLst/>
                <a:uLnTx/>
                <a:uFillTx/>
                <a:latin typeface="Calibri Light"/>
                <a:cs typeface="Calibri Light"/>
              </a:rPr>
              <a:t>BDTI</a:t>
            </a:r>
            <a:r>
              <a:rPr lang="en-US" sz="1600" b="1">
                <a:solidFill>
                  <a:srgbClr val="443187"/>
                </a:solidFill>
                <a:latin typeface="Calibri Light"/>
                <a:cs typeface="Calibri Light"/>
              </a:rPr>
              <a:t> service on our </a:t>
            </a:r>
            <a:r>
              <a:rPr lang="en-US" sz="1600" b="1">
                <a:solidFill>
                  <a:srgbClr val="443187"/>
                </a:solidFill>
                <a:latin typeface="Calibri Light"/>
                <a:cs typeface="Calibri Light"/>
                <a:hlinkClick r:id="rId6"/>
              </a:rPr>
              <a:t>website</a:t>
            </a:r>
            <a:endParaRPr lang="en-US" sz="1600" b="1" i="0" u="none" strike="noStrike" kern="1200" cap="none" spc="0" normalizeH="0" baseline="0" noProof="0">
              <a:ln>
                <a:noFill/>
              </a:ln>
              <a:solidFill>
                <a:srgbClr val="443187"/>
              </a:solidFill>
              <a:effectLst/>
              <a:uLnTx/>
              <a:uFillTx/>
              <a:latin typeface="Calibri Light"/>
              <a:cs typeface="Calibri Light"/>
            </a:endParaRPr>
          </a:p>
        </p:txBody>
      </p:sp>
      <p:sp>
        <p:nvSpPr>
          <p:cNvPr id="93" name="Text Placeholder 24">
            <a:extLst>
              <a:ext uri="{FF2B5EF4-FFF2-40B4-BE49-F238E27FC236}">
                <a16:creationId xmlns:a16="http://schemas.microsoft.com/office/drawing/2014/main" id="{2B0DEAEE-7E94-131A-3DFC-15D222AFF1A0}"/>
              </a:ext>
            </a:extLst>
          </p:cNvPr>
          <p:cNvSpPr txBox="1">
            <a:spLocks/>
          </p:cNvSpPr>
          <p:nvPr/>
        </p:nvSpPr>
        <p:spPr>
          <a:xfrm>
            <a:off x="10337946" y="3675678"/>
            <a:ext cx="1374946" cy="540000"/>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spcAft>
                <a:spcPct val="0"/>
              </a:spcAft>
              <a:buNone/>
              <a:defRPr/>
            </a:pPr>
            <a:r>
              <a:rPr lang="en-US" sz="1600" b="1">
                <a:solidFill>
                  <a:srgbClr val="443187"/>
                </a:solidFill>
                <a:latin typeface="Calibri Light"/>
                <a:cs typeface="Times New Roman"/>
              </a:rPr>
              <a:t>You can start piloting and create value! </a:t>
            </a:r>
            <a:endParaRPr lang="en-US" sz="1600">
              <a:latin typeface="Calibri Light"/>
              <a:cs typeface="Calibri"/>
            </a:endParaRPr>
          </a:p>
        </p:txBody>
      </p:sp>
      <p:cxnSp>
        <p:nvCxnSpPr>
          <p:cNvPr id="5" name="Straight Arrow Connector 4">
            <a:extLst>
              <a:ext uri="{FF2B5EF4-FFF2-40B4-BE49-F238E27FC236}">
                <a16:creationId xmlns:a16="http://schemas.microsoft.com/office/drawing/2014/main" id="{AE96705B-1512-FA55-D1C7-502FDC9325D5}"/>
              </a:ext>
            </a:extLst>
          </p:cNvPr>
          <p:cNvCxnSpPr/>
          <p:nvPr/>
        </p:nvCxnSpPr>
        <p:spPr>
          <a:xfrm>
            <a:off x="389060" y="3368445"/>
            <a:ext cx="11125199" cy="11723"/>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9A15F5-F268-3325-5C82-E8C56D2E1B71}"/>
              </a:ext>
            </a:extLst>
          </p:cNvPr>
          <p:cNvSpPr/>
          <p:nvPr/>
        </p:nvSpPr>
        <p:spPr>
          <a:xfrm>
            <a:off x="529007" y="1249177"/>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4055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A689DB92-8B1E-1719-CC96-265033521000}"/>
              </a:ext>
            </a:extLst>
          </p:cNvPr>
          <p:cNvSpPr txBox="1"/>
          <p:nvPr/>
        </p:nvSpPr>
        <p:spPr>
          <a:xfrm>
            <a:off x="369409" y="543992"/>
            <a:ext cx="86374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latin typeface="Calibri Light"/>
                <a:ea typeface="Calibri Light"/>
                <a:cs typeface="Calibri Light"/>
              </a:rPr>
              <a:t>Thank you for your attention! </a:t>
            </a:r>
            <a:endParaRPr lang="en-US" sz="3600" b="1">
              <a:latin typeface="Calibri Light"/>
              <a:ea typeface="Calibri Light"/>
              <a:cs typeface="Calibri Light"/>
            </a:endParaRPr>
          </a:p>
        </p:txBody>
      </p:sp>
      <p:pic>
        <p:nvPicPr>
          <p:cNvPr id="86" name="Picture 85" descr="Diagram&#10;&#10;Description automatically generated">
            <a:extLst>
              <a:ext uri="{FF2B5EF4-FFF2-40B4-BE49-F238E27FC236}">
                <a16:creationId xmlns:a16="http://schemas.microsoft.com/office/drawing/2014/main" id="{62AE1388-0729-9DD5-2F0A-2A66222C48F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10285802" y="-2247"/>
            <a:ext cx="1789295" cy="179743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4" name="TextBox 3">
            <a:extLst>
              <a:ext uri="{FF2B5EF4-FFF2-40B4-BE49-F238E27FC236}">
                <a16:creationId xmlns:a16="http://schemas.microsoft.com/office/drawing/2014/main" id="{657855BC-B9BF-0C62-5586-C0B1D0FE6567}"/>
              </a:ext>
            </a:extLst>
          </p:cNvPr>
          <p:cNvSpPr txBox="1"/>
          <p:nvPr/>
        </p:nvSpPr>
        <p:spPr>
          <a:xfrm>
            <a:off x="906087" y="3859950"/>
            <a:ext cx="220287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i="1">
                <a:cs typeface="Calibri Light"/>
                <a:hlinkClick r:id="rId4"/>
              </a:rPr>
              <a:t>BDTI website</a:t>
            </a:r>
            <a:endParaRPr lang="en-US" sz="2800" i="1">
              <a:cs typeface="Calibri"/>
            </a:endParaRPr>
          </a:p>
        </p:txBody>
      </p:sp>
      <p:sp>
        <p:nvSpPr>
          <p:cNvPr id="7" name="TextBox 6">
            <a:extLst>
              <a:ext uri="{FF2B5EF4-FFF2-40B4-BE49-F238E27FC236}">
                <a16:creationId xmlns:a16="http://schemas.microsoft.com/office/drawing/2014/main" id="{7BEBB1E2-B689-7507-627F-429E69235A76}"/>
              </a:ext>
            </a:extLst>
          </p:cNvPr>
          <p:cNvSpPr txBox="1"/>
          <p:nvPr/>
        </p:nvSpPr>
        <p:spPr>
          <a:xfrm>
            <a:off x="4462038" y="3856907"/>
            <a:ext cx="302738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i="1">
                <a:cs typeface="Calibri Light"/>
                <a:hlinkClick r:id="rId5"/>
              </a:rPr>
              <a:t>BDTI's </a:t>
            </a:r>
            <a:r>
              <a:rPr lang="en-GB" sz="2800" b="1" i="1" err="1">
                <a:cs typeface="Calibri Light"/>
                <a:hlinkClick r:id="rId5"/>
              </a:rPr>
              <a:t>Joinup</a:t>
            </a:r>
            <a:r>
              <a:rPr lang="en-GB" sz="2800" b="1" i="1">
                <a:cs typeface="Calibri Light"/>
                <a:hlinkClick r:id="rId5"/>
              </a:rPr>
              <a:t> page </a:t>
            </a:r>
            <a:endParaRPr lang="en-GB" sz="2800" b="1" i="1">
              <a:ea typeface="Calibri"/>
              <a:cs typeface="Calibri Light"/>
            </a:endParaRPr>
          </a:p>
        </p:txBody>
      </p:sp>
      <p:sp>
        <p:nvSpPr>
          <p:cNvPr id="6" name="TextBox 5">
            <a:extLst>
              <a:ext uri="{FF2B5EF4-FFF2-40B4-BE49-F238E27FC236}">
                <a16:creationId xmlns:a16="http://schemas.microsoft.com/office/drawing/2014/main" id="{1F81BABE-8C75-0862-45D7-CB03C7F9C13D}"/>
              </a:ext>
            </a:extLst>
          </p:cNvPr>
          <p:cNvSpPr txBox="1"/>
          <p:nvPr/>
        </p:nvSpPr>
        <p:spPr>
          <a:xfrm>
            <a:off x="3891795" y="2381681"/>
            <a:ext cx="46594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tx2"/>
                </a:solidFill>
                <a:latin typeface="Calibri Light"/>
                <a:cs typeface="Calibri Light"/>
              </a:rPr>
              <a:t>EC-BDTI-PILOTS@ec.europa.eu</a:t>
            </a:r>
            <a:r>
              <a:rPr lang="en-US" sz="2800">
                <a:solidFill>
                  <a:schemeClr val="tx2"/>
                </a:solidFill>
                <a:latin typeface="Calibri Light"/>
                <a:cs typeface="Calibri"/>
              </a:rPr>
              <a:t>​</a:t>
            </a:r>
            <a:endParaRPr lang="en-US" sz="2800">
              <a:solidFill>
                <a:schemeClr val="tx2"/>
              </a:solidFill>
              <a:latin typeface="Calibri Light"/>
              <a:cs typeface="Calibri Light"/>
            </a:endParaRPr>
          </a:p>
        </p:txBody>
      </p:sp>
      <p:pic>
        <p:nvPicPr>
          <p:cNvPr id="9" name="Graphic 7" descr="Email outline">
            <a:extLst>
              <a:ext uri="{FF2B5EF4-FFF2-40B4-BE49-F238E27FC236}">
                <a16:creationId xmlns:a16="http://schemas.microsoft.com/office/drawing/2014/main" id="{39D8C4BD-BA5B-45B8-1A64-A0D7D8D5F9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12180" y="2275285"/>
            <a:ext cx="745067" cy="745067"/>
          </a:xfrm>
          <a:prstGeom prst="rect">
            <a:avLst/>
          </a:prstGeom>
        </p:spPr>
      </p:pic>
      <p:sp>
        <p:nvSpPr>
          <p:cNvPr id="8" name="TextBox 1">
            <a:extLst>
              <a:ext uri="{FF2B5EF4-FFF2-40B4-BE49-F238E27FC236}">
                <a16:creationId xmlns:a16="http://schemas.microsoft.com/office/drawing/2014/main" id="{484B024B-1265-14E4-1E14-29AD17322987}"/>
              </a:ext>
            </a:extLst>
          </p:cNvPr>
          <p:cNvSpPr txBox="1"/>
          <p:nvPr/>
        </p:nvSpPr>
        <p:spPr>
          <a:xfrm>
            <a:off x="2827101" y="1455754"/>
            <a:ext cx="6447157" cy="707886"/>
          </a:xfrm>
          <a:prstGeom prst="rect">
            <a:avLst/>
          </a:prstGeom>
          <a:solidFill>
            <a:srgbClr val="FFFF00"/>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a:latin typeface="Calibri Light"/>
                <a:ea typeface="Calibri Light"/>
                <a:cs typeface="Calibri Light"/>
              </a:rPr>
              <a:t>Are you working for a public administration in need of infrastructure for data analytics? Get in touch</a:t>
            </a:r>
            <a:endParaRPr lang="en-US" sz="2000">
              <a:latin typeface="Calibri Light"/>
              <a:ea typeface="Calibri Light"/>
              <a:cs typeface="Calibri"/>
            </a:endParaRPr>
          </a:p>
        </p:txBody>
      </p:sp>
      <p:pic>
        <p:nvPicPr>
          <p:cNvPr id="10" name="Graphic 3" descr="Megaphone outline">
            <a:extLst>
              <a:ext uri="{FF2B5EF4-FFF2-40B4-BE49-F238E27FC236}">
                <a16:creationId xmlns:a16="http://schemas.microsoft.com/office/drawing/2014/main" id="{46A385C0-AB48-5BD9-6C93-48E53520B7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13468" y="1363134"/>
            <a:ext cx="914400" cy="914400"/>
          </a:xfrm>
          <a:prstGeom prst="rect">
            <a:avLst/>
          </a:prstGeom>
        </p:spPr>
      </p:pic>
      <p:sp>
        <p:nvSpPr>
          <p:cNvPr id="12" name="TextBox 11">
            <a:extLst>
              <a:ext uri="{FF2B5EF4-FFF2-40B4-BE49-F238E27FC236}">
                <a16:creationId xmlns:a16="http://schemas.microsoft.com/office/drawing/2014/main" id="{E29FABCB-E719-2E6A-AE8C-57EB1AC4300F}"/>
              </a:ext>
            </a:extLst>
          </p:cNvPr>
          <p:cNvSpPr txBox="1"/>
          <p:nvPr/>
        </p:nvSpPr>
        <p:spPr>
          <a:xfrm>
            <a:off x="8577945" y="3856907"/>
            <a:ext cx="29074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i="1">
                <a:cs typeface="Calibri Light"/>
                <a:hlinkClick r:id="rId10"/>
              </a:rPr>
              <a:t>BDTI's</a:t>
            </a:r>
            <a:r>
              <a:rPr lang="en-GB" sz="2800" b="1">
                <a:cs typeface="Calibri Light"/>
                <a:hlinkClick r:id="rId10"/>
              </a:rPr>
              <a:t> newsletter</a:t>
            </a:r>
            <a:endParaRPr lang="en-US" sz="2800"/>
          </a:p>
        </p:txBody>
      </p:sp>
      <p:sp>
        <p:nvSpPr>
          <p:cNvPr id="2" name="Rectangle 1">
            <a:extLst>
              <a:ext uri="{FF2B5EF4-FFF2-40B4-BE49-F238E27FC236}">
                <a16:creationId xmlns:a16="http://schemas.microsoft.com/office/drawing/2014/main" id="{CB0A7F1A-3A52-3DEC-DF19-1D23C443CEE1}"/>
              </a:ext>
            </a:extLst>
          </p:cNvPr>
          <p:cNvSpPr/>
          <p:nvPr/>
        </p:nvSpPr>
        <p:spPr>
          <a:xfrm>
            <a:off x="529007" y="1249177"/>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Graphic 20" descr="Internet outline">
            <a:extLst>
              <a:ext uri="{FF2B5EF4-FFF2-40B4-BE49-F238E27FC236}">
                <a16:creationId xmlns:a16="http://schemas.microsoft.com/office/drawing/2014/main" id="{8FE5E201-D190-67E1-C1AA-630D50E079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07399" y="4285408"/>
            <a:ext cx="1152413" cy="1152413"/>
          </a:xfrm>
          <a:prstGeom prst="rect">
            <a:avLst/>
          </a:prstGeom>
        </p:spPr>
      </p:pic>
      <p:pic>
        <p:nvPicPr>
          <p:cNvPr id="23" name="Graphic 22" descr="Customer review outline">
            <a:extLst>
              <a:ext uri="{FF2B5EF4-FFF2-40B4-BE49-F238E27FC236}">
                <a16:creationId xmlns:a16="http://schemas.microsoft.com/office/drawing/2014/main" id="{61BBC71E-C9FD-F02E-7186-9F13B2B0F1B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42439" y="4321616"/>
            <a:ext cx="1080000" cy="1080000"/>
          </a:xfrm>
          <a:prstGeom prst="rect">
            <a:avLst/>
          </a:prstGeom>
        </p:spPr>
      </p:pic>
      <p:pic>
        <p:nvPicPr>
          <p:cNvPr id="27" name="Graphic 26" descr="Open envelope outline">
            <a:extLst>
              <a:ext uri="{FF2B5EF4-FFF2-40B4-BE49-F238E27FC236}">
                <a16:creationId xmlns:a16="http://schemas.microsoft.com/office/drawing/2014/main" id="{42E32CA5-3422-A8C5-46C2-4A97A962E43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491654" y="4321615"/>
            <a:ext cx="1080000" cy="1080000"/>
          </a:xfrm>
          <a:prstGeom prst="rect">
            <a:avLst/>
          </a:prstGeom>
        </p:spPr>
      </p:pic>
    </p:spTree>
    <p:extLst>
      <p:ext uri="{BB962C8B-B14F-4D97-AF65-F5344CB8AC3E}">
        <p14:creationId xmlns:p14="http://schemas.microsoft.com/office/powerpoint/2010/main" val="177470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A689DB92-8B1E-1719-CC96-265033521000}"/>
              </a:ext>
            </a:extLst>
          </p:cNvPr>
          <p:cNvSpPr txBox="1"/>
          <p:nvPr/>
        </p:nvSpPr>
        <p:spPr>
          <a:xfrm>
            <a:off x="679571" y="364401"/>
            <a:ext cx="8637493"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400">
                <a:cs typeface="Calibri Light"/>
              </a:rPr>
              <a:t>Links and resources</a:t>
            </a:r>
            <a:endParaRPr lang="en-US" sz="3400">
              <a:ea typeface="Calibri"/>
              <a:cs typeface="Calibri"/>
            </a:endParaRPr>
          </a:p>
        </p:txBody>
      </p:sp>
      <p:sp>
        <p:nvSpPr>
          <p:cNvPr id="92" name="Rectangle 91">
            <a:extLst>
              <a:ext uri="{FF2B5EF4-FFF2-40B4-BE49-F238E27FC236}">
                <a16:creationId xmlns:a16="http://schemas.microsoft.com/office/drawing/2014/main" id="{FA22910F-3F4E-7B0A-59F0-AD3E7D94D511}"/>
              </a:ext>
            </a:extLst>
          </p:cNvPr>
          <p:cNvSpPr/>
          <p:nvPr/>
        </p:nvSpPr>
        <p:spPr>
          <a:xfrm>
            <a:off x="805321" y="965813"/>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BEB1773-6C66-EA17-D7C0-9927DD635391}"/>
              </a:ext>
            </a:extLst>
          </p:cNvPr>
          <p:cNvSpPr txBox="1"/>
          <p:nvPr/>
        </p:nvSpPr>
        <p:spPr>
          <a:xfrm>
            <a:off x="713017" y="1945553"/>
            <a:ext cx="8820000" cy="261610"/>
          </a:xfrm>
          <a:prstGeom prst="rect">
            <a:avLst/>
          </a:prstGeom>
          <a:noFill/>
        </p:spPr>
        <p:txBody>
          <a:bodyPr wrap="square" lIns="91440" tIns="45720" rIns="91440" bIns="45720" anchor="t">
            <a:spAutoFit/>
          </a:bodyPr>
          <a:lstStyle/>
          <a:p>
            <a:pPr marL="0" marR="0" lvl="1" algn="l" defTabSz="914400" rtl="0" eaLnBrk="1" fontAlgn="base" latinLnBrk="0" hangingPunct="1">
              <a:lnSpc>
                <a:spcPct val="100000"/>
              </a:lnSpc>
              <a:spcBef>
                <a:spcPct val="0"/>
              </a:spcBef>
              <a:spcAft>
                <a:spcPct val="0"/>
              </a:spcAft>
              <a:buClrTx/>
              <a:buSzTx/>
              <a:tabLst/>
              <a:defRPr/>
            </a:pPr>
            <a:endParaRPr lang="en-US" sz="1100" u="none" strike="noStrike" kern="1200" cap="none" spc="0" normalizeH="0" baseline="0" noProof="0">
              <a:ln>
                <a:noFill/>
              </a:ln>
              <a:solidFill>
                <a:srgbClr val="000000"/>
              </a:solidFill>
              <a:effectLst/>
              <a:uLnTx/>
              <a:uFillTx/>
              <a:latin typeface="Calibri Light"/>
              <a:cs typeface="Calibri Light"/>
            </a:endParaRPr>
          </a:p>
        </p:txBody>
      </p:sp>
      <p:sp>
        <p:nvSpPr>
          <p:cNvPr id="11" name="TextBox 10">
            <a:extLst>
              <a:ext uri="{FF2B5EF4-FFF2-40B4-BE49-F238E27FC236}">
                <a16:creationId xmlns:a16="http://schemas.microsoft.com/office/drawing/2014/main" id="{F64864E2-F884-CB5B-7EE2-87521A1ED7EC}"/>
              </a:ext>
            </a:extLst>
          </p:cNvPr>
          <p:cNvSpPr txBox="1"/>
          <p:nvPr/>
        </p:nvSpPr>
        <p:spPr>
          <a:xfrm>
            <a:off x="679519" y="3479712"/>
            <a:ext cx="913737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solidFill>
                <a:srgbClr val="000000"/>
              </a:solidFill>
              <a:latin typeface="Calibri Light"/>
              <a:cs typeface="Calibri"/>
            </a:endParaRPr>
          </a:p>
        </p:txBody>
      </p:sp>
      <p:sp>
        <p:nvSpPr>
          <p:cNvPr id="17" name="TextBox 16">
            <a:extLst>
              <a:ext uri="{FF2B5EF4-FFF2-40B4-BE49-F238E27FC236}">
                <a16:creationId xmlns:a16="http://schemas.microsoft.com/office/drawing/2014/main" id="{24A95970-91A2-9668-97DF-938F0C9683FA}"/>
              </a:ext>
            </a:extLst>
          </p:cNvPr>
          <p:cNvSpPr txBox="1"/>
          <p:nvPr/>
        </p:nvSpPr>
        <p:spPr>
          <a:xfrm>
            <a:off x="633800" y="4745275"/>
            <a:ext cx="9675542" cy="2616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1100">
              <a:solidFill>
                <a:srgbClr val="000000"/>
              </a:solidFill>
              <a:latin typeface="Calibri Light"/>
              <a:cs typeface="Calibri Light"/>
            </a:endParaRPr>
          </a:p>
        </p:txBody>
      </p:sp>
      <p:sp>
        <p:nvSpPr>
          <p:cNvPr id="19" name="TextBox 18">
            <a:extLst>
              <a:ext uri="{FF2B5EF4-FFF2-40B4-BE49-F238E27FC236}">
                <a16:creationId xmlns:a16="http://schemas.microsoft.com/office/drawing/2014/main" id="{0A0F8353-AF55-0949-6013-8284B19306F9}"/>
              </a:ext>
            </a:extLst>
          </p:cNvPr>
          <p:cNvSpPr txBox="1"/>
          <p:nvPr/>
        </p:nvSpPr>
        <p:spPr>
          <a:xfrm>
            <a:off x="629892" y="5192883"/>
            <a:ext cx="9675542" cy="261610"/>
          </a:xfrm>
          <a:prstGeom prst="rect">
            <a:avLst/>
          </a:prstGeom>
          <a:noFill/>
        </p:spPr>
        <p:txBody>
          <a:bodyPr wrap="square" lIns="91440" tIns="45720" rIns="91440" bIns="45720" rtlCol="0" anchor="t">
            <a:spAutoFit/>
          </a:bodyPr>
          <a:lstStyle/>
          <a:p>
            <a:endParaRPr lang="it-IT" sz="1100">
              <a:solidFill>
                <a:srgbClr val="000000"/>
              </a:solidFill>
              <a:latin typeface="Calibri Light"/>
              <a:cs typeface="Calibri Light"/>
            </a:endParaRPr>
          </a:p>
        </p:txBody>
      </p:sp>
      <p:sp>
        <p:nvSpPr>
          <p:cNvPr id="21" name="TextBox 20">
            <a:extLst>
              <a:ext uri="{FF2B5EF4-FFF2-40B4-BE49-F238E27FC236}">
                <a16:creationId xmlns:a16="http://schemas.microsoft.com/office/drawing/2014/main" id="{384035D5-730A-9A89-CE81-34861FD86D48}"/>
              </a:ext>
            </a:extLst>
          </p:cNvPr>
          <p:cNvSpPr txBox="1"/>
          <p:nvPr/>
        </p:nvSpPr>
        <p:spPr>
          <a:xfrm>
            <a:off x="629983" y="5614754"/>
            <a:ext cx="9675542" cy="2616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1100">
              <a:solidFill>
                <a:srgbClr val="000000"/>
              </a:solidFill>
              <a:latin typeface="Calibri Light"/>
              <a:cs typeface="Calibri Light"/>
            </a:endParaRPr>
          </a:p>
        </p:txBody>
      </p:sp>
      <p:sp>
        <p:nvSpPr>
          <p:cNvPr id="31" name="TextBox 30">
            <a:extLst>
              <a:ext uri="{FF2B5EF4-FFF2-40B4-BE49-F238E27FC236}">
                <a16:creationId xmlns:a16="http://schemas.microsoft.com/office/drawing/2014/main" id="{6D26898D-BBF0-BDE8-886A-B74631D92480}"/>
              </a:ext>
            </a:extLst>
          </p:cNvPr>
          <p:cNvSpPr txBox="1"/>
          <p:nvPr/>
        </p:nvSpPr>
        <p:spPr>
          <a:xfrm>
            <a:off x="713017" y="1571497"/>
            <a:ext cx="10645035" cy="4841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nSpc>
                <a:spcPct val="200000"/>
              </a:lnSpc>
              <a:buFont typeface="Arial" panose="020B0604020202020204" pitchFamily="34" charset="0"/>
              <a:buChar char="•"/>
            </a:pPr>
            <a:r>
              <a:rPr lang="en-US" sz="1200">
                <a:latin typeface="Calibri Light"/>
                <a:hlinkClick r:id="rId3">
                  <a:extLst>
                    <a:ext uri="{A12FA001-AC4F-418D-AE19-62706E023703}">
                      <ahyp:hlinkClr xmlns:ahyp="http://schemas.microsoft.com/office/drawing/2018/hyperlinkcolor" val="tx"/>
                    </a:ext>
                  </a:extLst>
                </a:hlinkClick>
              </a:rPr>
              <a:t>https://big-data-test-infrastructure.ec.europa.eu/</a:t>
            </a:r>
            <a:endParaRPr lang="en-US" sz="1200">
              <a:latin typeface="Calibri Light"/>
            </a:endParaRPr>
          </a:p>
          <a:p>
            <a:pPr marL="171450" indent="-171450">
              <a:lnSpc>
                <a:spcPct val="200000"/>
              </a:lnSpc>
              <a:buFont typeface="Arial" panose="020B0604020202020204" pitchFamily="34" charset="0"/>
              <a:buChar char="•"/>
            </a:pPr>
            <a:r>
              <a:rPr lang="en-US" sz="1200">
                <a:latin typeface="Calibri Light"/>
                <a:hlinkClick r:id="rId4">
                  <a:extLst>
                    <a:ext uri="{A12FA001-AC4F-418D-AE19-62706E023703}">
                      <ahyp:hlinkClr xmlns:ahyp="http://schemas.microsoft.com/office/drawing/2018/hyperlinkcolor" val="tx"/>
                    </a:ext>
                  </a:extLst>
                </a:hlinkClick>
              </a:rPr>
              <a:t>https://code.europa.eu/bdti/bdti-demonstrator</a:t>
            </a:r>
            <a:r>
              <a:rPr lang="en-US" sz="1200">
                <a:latin typeface="Calibri Light"/>
              </a:rPr>
              <a:t> </a:t>
            </a:r>
          </a:p>
          <a:p>
            <a:pPr marL="171450" indent="-171450">
              <a:lnSpc>
                <a:spcPct val="200000"/>
              </a:lnSpc>
              <a:buFont typeface="Arial" panose="020B0604020202020204" pitchFamily="34" charset="0"/>
              <a:buChar char="•"/>
            </a:pPr>
            <a:r>
              <a:rPr lang="it-IT" sz="1200">
                <a:latin typeface="Calibri Light"/>
                <a:cs typeface="Calibri Light"/>
                <a:hlinkClick r:id="rId5">
                  <a:extLst>
                    <a:ext uri="{A12FA001-AC4F-418D-AE19-62706E023703}">
                      <ahyp:hlinkClr xmlns:ahyp="http://schemas.microsoft.com/office/drawing/2018/hyperlinkcolor" val="tx"/>
                    </a:ext>
                  </a:extLst>
                </a:hlinkClick>
              </a:rPr>
              <a:t>https://commission.europa.eu/publications/interoperable-europe-act-proposal_en</a:t>
            </a:r>
            <a:r>
              <a:rPr lang="it-IT" sz="1200">
                <a:latin typeface="Calibri Light"/>
                <a:cs typeface="Calibri Light"/>
              </a:rPr>
              <a:t> </a:t>
            </a:r>
          </a:p>
          <a:p>
            <a:pPr marL="171450" indent="-171450">
              <a:lnSpc>
                <a:spcPct val="200000"/>
              </a:lnSpc>
              <a:buFont typeface="Arial" panose="020B0604020202020204" pitchFamily="34" charset="0"/>
              <a:buChar char="•"/>
            </a:pPr>
            <a:r>
              <a:rPr lang="it-IT" sz="1200">
                <a:latin typeface="Calibri Light"/>
                <a:cs typeface="Calibri Light"/>
                <a:hlinkClick r:id="rId6">
                  <a:extLst>
                    <a:ext uri="{A12FA001-AC4F-418D-AE19-62706E023703}">
                      <ahyp:hlinkClr xmlns:ahyp="http://schemas.microsoft.com/office/drawing/2018/hyperlinkcolor" val="tx"/>
                    </a:ext>
                  </a:extLst>
                </a:hlinkClick>
              </a:rPr>
              <a:t>https://commission.europa.eu/strategy-and-policy/priorities-2019-2024/europe-fit-digital-age/european-data-strategy_en</a:t>
            </a:r>
            <a:r>
              <a:rPr lang="it-IT" sz="1200">
                <a:latin typeface="Calibri Light"/>
                <a:cs typeface="Calibri Light"/>
              </a:rPr>
              <a:t> </a:t>
            </a:r>
            <a:r>
              <a:rPr lang="en-US" sz="1200">
                <a:latin typeface="Calibri Light"/>
                <a:cs typeface="Calibri Light"/>
              </a:rPr>
              <a:t> </a:t>
            </a:r>
            <a:br>
              <a:rPr lang="en-US" sz="1200">
                <a:latin typeface="Calibri Light"/>
                <a:cs typeface="Calibri Light"/>
              </a:rPr>
            </a:br>
            <a:r>
              <a:rPr lang="it-IT" sz="1200">
                <a:latin typeface="Calibri Light"/>
                <a:cs typeface="Calibri Light"/>
                <a:hlinkClick r:id="rId7">
                  <a:extLst>
                    <a:ext uri="{A12FA001-AC4F-418D-AE19-62706E023703}">
                      <ahyp:hlinkClr xmlns:ahyp="http://schemas.microsoft.com/office/drawing/2018/hyperlinkcolor" val="tx"/>
                    </a:ext>
                  </a:extLst>
                </a:hlinkClick>
              </a:rPr>
              <a:t>https://digital-strategy.ec.europa.eu/en/policies/legislation-open-data</a:t>
            </a:r>
            <a:r>
              <a:rPr lang="it-IT" sz="1200">
                <a:latin typeface="Calibri Light"/>
                <a:cs typeface="Calibri Light"/>
              </a:rPr>
              <a:t> </a:t>
            </a:r>
          </a:p>
          <a:p>
            <a:pPr marL="171450" indent="-171450">
              <a:lnSpc>
                <a:spcPct val="200000"/>
              </a:lnSpc>
              <a:buFont typeface="Arial" panose="020B0604020202020204" pitchFamily="34" charset="0"/>
              <a:buChar char="•"/>
            </a:pPr>
            <a:r>
              <a:rPr lang="it-IT" sz="1200">
                <a:latin typeface="Calibri Light"/>
                <a:cs typeface="Calibri Light"/>
                <a:hlinkClick r:id="rId8">
                  <a:extLst>
                    <a:ext uri="{A12FA001-AC4F-418D-AE19-62706E023703}">
                      <ahyp:hlinkClr xmlns:ahyp="http://schemas.microsoft.com/office/drawing/2018/hyperlinkcolor" val="tx"/>
                    </a:ext>
                  </a:extLst>
                </a:hlinkClick>
              </a:rPr>
              <a:t>https://digital-strategy.ec.europa.eu/en/policies/data-governance-act</a:t>
            </a:r>
            <a:r>
              <a:rPr lang="it-IT" sz="1200">
                <a:latin typeface="Calibri Light"/>
                <a:cs typeface="Calibri Light"/>
              </a:rPr>
              <a:t> </a:t>
            </a:r>
          </a:p>
          <a:p>
            <a:pPr marL="171450" indent="-171450">
              <a:lnSpc>
                <a:spcPct val="200000"/>
              </a:lnSpc>
              <a:buFont typeface="Arial" panose="020B0604020202020204" pitchFamily="34" charset="0"/>
              <a:buChar char="•"/>
            </a:pPr>
            <a:r>
              <a:rPr lang="it-IT" sz="1200">
                <a:latin typeface="Calibri Light"/>
                <a:cs typeface="Calibri Light"/>
                <a:hlinkClick r:id="rId9">
                  <a:extLst>
                    <a:ext uri="{A12FA001-AC4F-418D-AE19-62706E023703}">
                      <ahyp:hlinkClr xmlns:ahyp="http://schemas.microsoft.com/office/drawing/2018/hyperlinkcolor" val="tx"/>
                    </a:ext>
                  </a:extLst>
                </a:hlinkClick>
              </a:rPr>
              <a:t>https://digital-strategy.ec.europa.eu/en/policies/european-approach-artificial-intelligence</a:t>
            </a:r>
            <a:r>
              <a:rPr lang="it-IT" sz="1200">
                <a:latin typeface="Calibri Light"/>
                <a:cs typeface="Calibri Light"/>
              </a:rPr>
              <a:t> </a:t>
            </a:r>
          </a:p>
          <a:p>
            <a:pPr marL="171450" indent="-171450">
              <a:lnSpc>
                <a:spcPct val="200000"/>
              </a:lnSpc>
              <a:buFont typeface="Arial" panose="020B0604020202020204" pitchFamily="34" charset="0"/>
              <a:buChar char="•"/>
            </a:pPr>
            <a:r>
              <a:rPr lang="en-US" sz="1200">
                <a:latin typeface="Calibri Light"/>
                <a:cs typeface="Calibri Light"/>
                <a:hlinkClick r:id="rId10">
                  <a:extLst>
                    <a:ext uri="{A12FA001-AC4F-418D-AE19-62706E023703}">
                      <ahyp:hlinkClr xmlns:ahyp="http://schemas.microsoft.com/office/drawing/2018/hyperlinkcolor" val="tx"/>
                    </a:ext>
                  </a:extLst>
                </a:hlinkClick>
              </a:rPr>
              <a:t>https://digital-strategy.ec.europa.eu/en/activities/digital-programme</a:t>
            </a:r>
            <a:r>
              <a:rPr lang="en-US" sz="1200">
                <a:latin typeface="Calibri Light"/>
                <a:cs typeface="Calibri Light"/>
              </a:rPr>
              <a:t> </a:t>
            </a:r>
            <a:endParaRPr lang="it-IT" sz="1200">
              <a:latin typeface="Calibri Light"/>
              <a:cs typeface="Calibri Light"/>
            </a:endParaRPr>
          </a:p>
          <a:p>
            <a:pPr marL="171450" indent="-171450">
              <a:lnSpc>
                <a:spcPct val="200000"/>
              </a:lnSpc>
              <a:buFont typeface="Arial" panose="020B0604020202020204" pitchFamily="34" charset="0"/>
              <a:buChar char="•"/>
            </a:pPr>
            <a:r>
              <a:rPr lang="it-IT" sz="1200">
                <a:latin typeface="Calibri Light"/>
                <a:cs typeface="Calibri Light"/>
                <a:hlinkClick r:id="rId11">
                  <a:extLst>
                    <a:ext uri="{A12FA001-AC4F-418D-AE19-62706E023703}">
                      <ahyp:hlinkClr xmlns:ahyp="http://schemas.microsoft.com/office/drawing/2018/hyperlinkcolor" val="tx"/>
                    </a:ext>
                  </a:extLst>
                </a:hlinkClick>
              </a:rPr>
              <a:t>https://dssc.eu/wp-content/uploads/2023/03/DSSC-Data-Spaces-Glossary-v1.0.pdf</a:t>
            </a:r>
            <a:r>
              <a:rPr lang="it-IT" sz="1200">
                <a:latin typeface="Calibri Light"/>
                <a:cs typeface="Calibri Light"/>
              </a:rPr>
              <a:t> </a:t>
            </a:r>
          </a:p>
          <a:p>
            <a:pPr marL="171450" indent="-171450">
              <a:lnSpc>
                <a:spcPct val="200000"/>
              </a:lnSpc>
              <a:buFont typeface="Arial" panose="020B0604020202020204" pitchFamily="34" charset="0"/>
              <a:buChar char="•"/>
            </a:pPr>
            <a:r>
              <a:rPr lang="it-IT" sz="1200">
                <a:latin typeface="Calibri Light"/>
                <a:cs typeface="Calibri Light"/>
                <a:hlinkClick r:id="rId12">
                  <a:extLst>
                    <a:ext uri="{A12FA001-AC4F-418D-AE19-62706E023703}">
                      <ahyp:hlinkClr xmlns:ahyp="http://schemas.microsoft.com/office/drawing/2018/hyperlinkcolor" val="tx"/>
                    </a:ext>
                  </a:extLst>
                </a:hlinkClick>
              </a:rPr>
              <a:t>https://digital-strategy.ec.europa.eu/en/library/staff-working-document-data-spaces</a:t>
            </a:r>
            <a:r>
              <a:rPr lang="it-IT" sz="1200">
                <a:latin typeface="Calibri Light"/>
                <a:cs typeface="Calibri Light"/>
              </a:rPr>
              <a:t> </a:t>
            </a:r>
          </a:p>
          <a:p>
            <a:pPr marL="171450" indent="-171450">
              <a:lnSpc>
                <a:spcPct val="200000"/>
              </a:lnSpc>
              <a:buFont typeface="Arial" panose="020B0604020202020204" pitchFamily="34" charset="0"/>
              <a:buChar char="•"/>
            </a:pPr>
            <a:r>
              <a:rPr lang="it-IT" sz="1200">
                <a:latin typeface="Calibri Light"/>
                <a:cs typeface="Calibri Light"/>
                <a:hlinkClick r:id="rId13">
                  <a:extLst>
                    <a:ext uri="{A12FA001-AC4F-418D-AE19-62706E023703}">
                      <ahyp:hlinkClr xmlns:ahyp="http://schemas.microsoft.com/office/drawing/2018/hyperlinkcolor" val="tx"/>
                    </a:ext>
                  </a:extLst>
                </a:hlinkClick>
              </a:rPr>
              <a:t>https://ec.europa.eu/commission/presscorner/detail/en/ip_22_1113</a:t>
            </a:r>
            <a:r>
              <a:rPr lang="it-IT" sz="1200">
                <a:latin typeface="Calibri Light"/>
                <a:cs typeface="Calibri Light"/>
              </a:rPr>
              <a:t>  </a:t>
            </a:r>
          </a:p>
          <a:p>
            <a:pPr marL="171450" indent="-171450">
              <a:lnSpc>
                <a:spcPct val="200000"/>
              </a:lnSpc>
              <a:buFont typeface="Arial" panose="020B0604020202020204" pitchFamily="34" charset="0"/>
              <a:buChar char="•"/>
            </a:pPr>
            <a:r>
              <a:rPr lang="it-IT" sz="1200">
                <a:latin typeface="Calibri Light"/>
                <a:cs typeface="Calibri Light"/>
                <a:hlinkClick r:id="rId14">
                  <a:extLst>
                    <a:ext uri="{A12FA001-AC4F-418D-AE19-62706E023703}">
                      <ahyp:hlinkClr xmlns:ahyp="http://schemas.microsoft.com/office/drawing/2018/hyperlinkcolor" val="tx"/>
                    </a:ext>
                  </a:extLst>
                </a:hlinkClick>
              </a:rPr>
              <a:t>https://eur-lex.europa.eu/legal-content/EN/TXT/?uri=celex%3A32019L1024</a:t>
            </a:r>
            <a:r>
              <a:rPr lang="it-IT" sz="1200">
                <a:latin typeface="Calibri Light"/>
                <a:cs typeface="Calibri Light"/>
              </a:rPr>
              <a:t> </a:t>
            </a:r>
          </a:p>
          <a:p>
            <a:pPr marL="171450" indent="-171450">
              <a:lnSpc>
                <a:spcPct val="200000"/>
              </a:lnSpc>
              <a:buFont typeface="Arial" panose="020B0604020202020204" pitchFamily="34" charset="0"/>
              <a:buChar char="•"/>
            </a:pPr>
            <a:r>
              <a:rPr lang="en-US" sz="1200">
                <a:latin typeface="Calibri Light"/>
                <a:cs typeface="Calibri Light"/>
                <a:hlinkClick r:id="rId15">
                  <a:extLst>
                    <a:ext uri="{A12FA001-AC4F-418D-AE19-62706E023703}">
                      <ahyp:hlinkClr xmlns:ahyp="http://schemas.microsoft.com/office/drawing/2018/hyperlinkcolor" val="tx"/>
                    </a:ext>
                  </a:extLst>
                </a:hlinkClick>
              </a:rPr>
              <a:t>https://joinup.ec.europa.eu/collection/egovernment/solution/big-data-test-infrastructure-bdti</a:t>
            </a:r>
            <a:r>
              <a:rPr lang="en-US" sz="1200">
                <a:latin typeface="Calibri Light"/>
                <a:cs typeface="Calibri Light"/>
              </a:rPr>
              <a:t> </a:t>
            </a:r>
          </a:p>
        </p:txBody>
      </p:sp>
    </p:spTree>
    <p:extLst>
      <p:ext uri="{BB962C8B-B14F-4D97-AF65-F5344CB8AC3E}">
        <p14:creationId xmlns:p14="http://schemas.microsoft.com/office/powerpoint/2010/main" val="250060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20A9-4E0E-2983-6D61-187DC0A5E8E5}"/>
              </a:ext>
            </a:extLst>
          </p:cNvPr>
          <p:cNvSpPr>
            <a:spLocks noGrp="1"/>
          </p:cNvSpPr>
          <p:nvPr>
            <p:ph type="title"/>
          </p:nvPr>
        </p:nvSpPr>
        <p:spPr>
          <a:xfrm>
            <a:off x="398378" y="689706"/>
            <a:ext cx="12258079" cy="1314980"/>
          </a:xfrm>
        </p:spPr>
        <p:txBody>
          <a:bodyPr vert="horz" lIns="91440" tIns="45720" rIns="91440" bIns="45720" rtlCol="0" anchor="ctr">
            <a:noAutofit/>
          </a:bodyPr>
          <a:lstStyle/>
          <a:p>
            <a:r>
              <a:rPr lang="en-US" sz="3400" b="1">
                <a:latin typeface="Calibri Light"/>
                <a:ea typeface="Calibri Light"/>
                <a:cs typeface="Calibri Light"/>
              </a:rPr>
              <a:t>Public Sector Information and the role of Data analytics</a:t>
            </a:r>
            <a:br>
              <a:rPr lang="en-US" sz="3400" b="1">
                <a:latin typeface="Calibri Light"/>
                <a:cs typeface="Calibri Light"/>
              </a:rPr>
            </a:br>
            <a:br>
              <a:rPr lang="en-US" sz="3400"/>
            </a:br>
            <a:endParaRPr lang="en-US" sz="3400"/>
          </a:p>
        </p:txBody>
      </p:sp>
      <p:sp>
        <p:nvSpPr>
          <p:cNvPr id="17"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32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E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549583CB-0BB2-BC4F-165E-ECA48FA8DE6F}"/>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9008170" y="2486290"/>
            <a:ext cx="2028883" cy="2045191"/>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5" name="TextBox 14">
            <a:extLst>
              <a:ext uri="{FF2B5EF4-FFF2-40B4-BE49-F238E27FC236}">
                <a16:creationId xmlns:a16="http://schemas.microsoft.com/office/drawing/2014/main" id="{821118DD-EBFF-4308-8A3C-2DD408D77063}"/>
              </a:ext>
            </a:extLst>
          </p:cNvPr>
          <p:cNvSpPr txBox="1"/>
          <p:nvPr/>
        </p:nvSpPr>
        <p:spPr>
          <a:xfrm>
            <a:off x="398378" y="6309399"/>
            <a:ext cx="8820000" cy="261610"/>
          </a:xfrm>
          <a:prstGeom prst="rect">
            <a:avLst/>
          </a:prstGeom>
          <a:noFill/>
        </p:spPr>
        <p:txBody>
          <a:bodyPr wrap="square">
            <a:spAutoFit/>
          </a:bodyPr>
          <a:lstStyle/>
          <a:p>
            <a:pPr marL="0" marR="0" lvl="1" algn="l" defTabSz="914400" rtl="0" eaLnBrk="1" fontAlgn="base" latinLnBrk="0" hangingPunct="1">
              <a:lnSpc>
                <a:spcPct val="100000"/>
              </a:lnSpc>
              <a:spcBef>
                <a:spcPct val="0"/>
              </a:spcBef>
              <a:spcAft>
                <a:spcPct val="0"/>
              </a:spcAft>
              <a:buClrTx/>
              <a:buSzTx/>
              <a:tabLst/>
              <a:defRPr/>
            </a:pPr>
            <a:r>
              <a:rPr lang="en-US" sz="1100">
                <a:solidFill>
                  <a:schemeClr val="tx2"/>
                </a:solidFill>
                <a:latin typeface="+mj-lt"/>
              </a:rPr>
              <a:t>Learn more about the Digital Europe </a:t>
            </a:r>
            <a:r>
              <a:rPr lang="en-US" sz="1100" err="1">
                <a:solidFill>
                  <a:schemeClr val="tx2"/>
                </a:solidFill>
                <a:latin typeface="+mj-lt"/>
              </a:rPr>
              <a:t>Programme</a:t>
            </a:r>
            <a:r>
              <a:rPr lang="en-US" sz="1100">
                <a:solidFill>
                  <a:schemeClr val="tx2"/>
                </a:solidFill>
                <a:latin typeface="+mj-lt"/>
              </a:rPr>
              <a:t>: </a:t>
            </a:r>
            <a:r>
              <a:rPr lang="en-US" sz="1100">
                <a:solidFill>
                  <a:schemeClr val="tx2"/>
                </a:solidFill>
                <a:latin typeface="+mj-lt"/>
                <a:hlinkClick r:id="rId4">
                  <a:extLst>
                    <a:ext uri="{A12FA001-AC4F-418D-AE19-62706E023703}">
                      <ahyp:hlinkClr xmlns:ahyp="http://schemas.microsoft.com/office/drawing/2018/hyperlinkcolor" val="tx"/>
                    </a:ext>
                  </a:extLst>
                </a:hlinkClick>
              </a:rPr>
              <a:t>https://digital-strategy.ec.europa.eu/en/activities/digital-programme</a:t>
            </a:r>
            <a:r>
              <a:rPr lang="en-US" sz="1100">
                <a:solidFill>
                  <a:schemeClr val="tx2"/>
                </a:solidFill>
                <a:latin typeface="+mj-lt"/>
              </a:rPr>
              <a:t> </a:t>
            </a:r>
            <a:endParaRPr kumimoji="0" lang="en-US" sz="1100" u="none" strike="noStrike" kern="1200" cap="none" spc="0" normalizeH="0" baseline="0" noProof="0">
              <a:ln>
                <a:noFill/>
              </a:ln>
              <a:solidFill>
                <a:schemeClr val="tx2"/>
              </a:solidFill>
              <a:effectLst/>
              <a:uLnTx/>
              <a:uFillTx/>
              <a:ea typeface="+mn-ea"/>
              <a:cs typeface="+mn-cs"/>
            </a:endParaRPr>
          </a:p>
        </p:txBody>
      </p:sp>
      <p:sp>
        <p:nvSpPr>
          <p:cNvPr id="3" name="TextBox 2">
            <a:extLst>
              <a:ext uri="{FF2B5EF4-FFF2-40B4-BE49-F238E27FC236}">
                <a16:creationId xmlns:a16="http://schemas.microsoft.com/office/drawing/2014/main" id="{4C473F69-7479-13CC-EAE3-DA92F0B77B77}"/>
              </a:ext>
            </a:extLst>
          </p:cNvPr>
          <p:cNvSpPr txBox="1"/>
          <p:nvPr/>
        </p:nvSpPr>
        <p:spPr>
          <a:xfrm>
            <a:off x="529007" y="1812503"/>
            <a:ext cx="7971246" cy="4493538"/>
          </a:xfrm>
          <a:prstGeom prst="rect">
            <a:avLst/>
          </a:prstGeom>
          <a:noFill/>
        </p:spPr>
        <p:txBody>
          <a:bodyPr wrap="square" lIns="0" tIns="0" rIns="91440" bIns="0" rtlCol="0" anchor="t">
            <a:spAutoFit/>
          </a:bodyPr>
          <a:lstStyle/>
          <a:p>
            <a:pPr defTabSz="457200">
              <a:defRPr/>
            </a:pPr>
            <a:r>
              <a:rPr lang="en-GB" sz="2000">
                <a:latin typeface="Calibri Light"/>
                <a:cs typeface="Calibri Light"/>
              </a:rPr>
              <a:t>Data is </a:t>
            </a:r>
            <a:r>
              <a:rPr lang="en-GB" sz="2000" b="1">
                <a:latin typeface="Calibri Light"/>
                <a:cs typeface="Calibri Light"/>
              </a:rPr>
              <a:t>everywhere</a:t>
            </a:r>
            <a:r>
              <a:rPr lang="en-GB" sz="2000">
                <a:latin typeface="Calibri Light"/>
                <a:cs typeface="Calibri Light"/>
              </a:rPr>
              <a:t> and growing at an unprecedent pace.</a:t>
            </a:r>
            <a:endParaRPr lang="en-US">
              <a:latin typeface="Calibri Light"/>
              <a:ea typeface="Calibri Light"/>
              <a:cs typeface="Calibri" panose="020F0502020204030204"/>
            </a:endParaRPr>
          </a:p>
          <a:p>
            <a:pPr lvl="1" defTabSz="457200">
              <a:defRPr/>
            </a:pPr>
            <a:r>
              <a:rPr lang="en-GB" sz="2000">
                <a:latin typeface="Calibri Light"/>
                <a:cs typeface="Calibri Light"/>
              </a:rPr>
              <a:t>- </a:t>
            </a:r>
            <a:r>
              <a:rPr lang="en-GB" sz="2000" b="1">
                <a:latin typeface="Calibri Light"/>
                <a:cs typeface="Calibri Light"/>
              </a:rPr>
              <a:t>Big Data</a:t>
            </a:r>
            <a:r>
              <a:rPr lang="en-GB" sz="2000">
                <a:latin typeface="Calibri Light"/>
                <a:cs typeface="Calibri Light"/>
              </a:rPr>
              <a:t>: 3V - </a:t>
            </a:r>
            <a:r>
              <a:rPr lang="en-GB" sz="2000" b="1">
                <a:latin typeface="Calibri Light"/>
                <a:cs typeface="Calibri Light"/>
              </a:rPr>
              <a:t>V</a:t>
            </a:r>
            <a:r>
              <a:rPr lang="en-GB" sz="2000">
                <a:latin typeface="Calibri Light"/>
                <a:cs typeface="Calibri Light"/>
              </a:rPr>
              <a:t>olume, </a:t>
            </a:r>
            <a:r>
              <a:rPr lang="en-GB" sz="2000" b="1">
                <a:latin typeface="Calibri Light"/>
                <a:cs typeface="Calibri Light"/>
              </a:rPr>
              <a:t>V</a:t>
            </a:r>
            <a:r>
              <a:rPr lang="en-GB" sz="2000">
                <a:latin typeface="Calibri Light"/>
                <a:cs typeface="Calibri Light"/>
              </a:rPr>
              <a:t>ariety, </a:t>
            </a:r>
            <a:r>
              <a:rPr lang="en-GB" sz="2000" b="1">
                <a:latin typeface="Calibri Light"/>
                <a:cs typeface="Calibri Light"/>
              </a:rPr>
              <a:t>V</a:t>
            </a:r>
            <a:r>
              <a:rPr lang="en-GB" sz="2000">
                <a:latin typeface="Calibri Light"/>
                <a:cs typeface="Calibri Light"/>
              </a:rPr>
              <a:t>elocity</a:t>
            </a:r>
            <a:endParaRPr lang="en-GB" sz="2000">
              <a:latin typeface="Calibri Light"/>
              <a:ea typeface="Calibri Light"/>
              <a:cs typeface="Calibri Light"/>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lang="en-GB" sz="2000">
              <a:latin typeface="Calibri Light"/>
              <a:cs typeface="Calibri Light"/>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lang="en-GB" sz="2000">
              <a:latin typeface="Calibri Light"/>
              <a:cs typeface="Calibri Light"/>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lang="en-GB" sz="2000">
              <a:latin typeface="Calibri Light"/>
              <a:cs typeface="Calibri Light"/>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lang="en-GB" sz="2000">
              <a:latin typeface="Calibri Light"/>
              <a:cs typeface="Calibri Light"/>
            </a:endParaRPr>
          </a:p>
          <a:p>
            <a:pPr defTabSz="457200">
              <a:defRPr/>
            </a:pPr>
            <a:r>
              <a:rPr lang="en-GB" sz="2000">
                <a:latin typeface="Calibri Light"/>
                <a:cs typeface="Calibri Light"/>
              </a:rPr>
              <a:t>Data is a key ingredient for </a:t>
            </a:r>
            <a:r>
              <a:rPr lang="en-GB" sz="2000" b="1">
                <a:latin typeface="Calibri Light"/>
                <a:cs typeface="Calibri Light"/>
              </a:rPr>
              <a:t>services, products, and effective policy making.</a:t>
            </a:r>
            <a:endParaRPr lang="en-GB" sz="2000" b="1">
              <a:latin typeface="Calibri Light"/>
              <a:ea typeface="Calibri Light"/>
              <a:cs typeface="Calibri Light"/>
            </a:endParaRPr>
          </a:p>
          <a:p>
            <a:pPr marR="0" lvl="0" algn="l" defTabSz="457200" rtl="0" eaLnBrk="1" fontAlgn="auto" latinLnBrk="0" hangingPunct="1">
              <a:lnSpc>
                <a:spcPct val="100000"/>
              </a:lnSpc>
              <a:spcBef>
                <a:spcPts val="0"/>
              </a:spcBef>
              <a:spcAft>
                <a:spcPts val="0"/>
              </a:spcAft>
              <a:buClrTx/>
              <a:buSzTx/>
              <a:tabLst/>
              <a:defRPr/>
            </a:pPr>
            <a:endParaRPr lang="en-GB" sz="2000">
              <a:latin typeface="Calibri Light"/>
              <a:cs typeface="Calibri Light"/>
            </a:endParaRPr>
          </a:p>
          <a:p>
            <a:pPr algn="just" defTabSz="457200">
              <a:defRPr/>
            </a:pPr>
            <a:r>
              <a:rPr lang="en-GB" sz="2000">
                <a:latin typeface="Calibri Light"/>
                <a:cs typeface="Calibri Light"/>
              </a:rPr>
              <a:t>There is an ambition to create a </a:t>
            </a:r>
            <a:r>
              <a:rPr lang="en-GB" sz="2000" b="1">
                <a:latin typeface="Calibri Light"/>
                <a:cs typeface="Calibri Light"/>
              </a:rPr>
              <a:t>single European market for data </a:t>
            </a:r>
            <a:r>
              <a:rPr lang="en-GB" sz="2000">
                <a:latin typeface="Calibri Light"/>
                <a:cs typeface="Calibri Light"/>
              </a:rPr>
              <a:t>and make more data available through powerful and trustworthy infrastructures and technologies, </a:t>
            </a:r>
            <a:r>
              <a:rPr lang="en-GB" sz="2000" b="1">
                <a:latin typeface="Calibri Light"/>
                <a:cs typeface="Calibri Light"/>
              </a:rPr>
              <a:t>in line with EU values and regulations, to support citizens, public sector and companies</a:t>
            </a:r>
            <a:r>
              <a:rPr lang="en-GB" sz="2000">
                <a:latin typeface="Calibri Light"/>
                <a:cs typeface="Calibri Light"/>
              </a:rPr>
              <a:t>.</a:t>
            </a:r>
            <a:endParaRPr lang="en-US" sz="2000">
              <a:latin typeface="Calibri Light"/>
              <a:ea typeface="Calibri Light"/>
              <a:cs typeface="Calibri Light"/>
            </a:endParaRPr>
          </a:p>
          <a:p>
            <a:pPr defTabSz="457200">
              <a:defRPr/>
            </a:pPr>
            <a:endParaRPr lang="it-IT" sz="2000" b="1">
              <a:cs typeface="Calibri Light"/>
            </a:endParaRPr>
          </a:p>
          <a:p>
            <a:pPr defTabSz="457200">
              <a:defRPr/>
            </a:pPr>
            <a:endParaRPr lang="en-US" sz="1600" b="1" i="0" u="none" strike="noStrike" kern="1200" cap="none" spc="0" normalizeH="0" baseline="0" noProof="0">
              <a:ln>
                <a:noFill/>
              </a:ln>
              <a:effectLst/>
              <a:uLnTx/>
              <a:uFillTx/>
              <a:cs typeface="Calibri Light"/>
            </a:endParaRPr>
          </a:p>
          <a:p>
            <a:pPr marR="0" lvl="0" algn="l" defTabSz="4572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a:ln>
                <a:noFill/>
              </a:ln>
              <a:effectLst/>
              <a:uLnTx/>
              <a:uFillTx/>
              <a:latin typeface="+mj-lt"/>
              <a:ea typeface="Titillium" charset="0"/>
              <a:cs typeface="Titillium" charset="0"/>
            </a:endParaRPr>
          </a:p>
        </p:txBody>
      </p:sp>
      <p:sp>
        <p:nvSpPr>
          <p:cNvPr id="8" name="AutoShape 4">
            <a:extLst>
              <a:ext uri="{FF2B5EF4-FFF2-40B4-BE49-F238E27FC236}">
                <a16:creationId xmlns:a16="http://schemas.microsoft.com/office/drawing/2014/main" id="{AD2E409B-8BE5-BAE7-FA03-C52A0F7528BC}"/>
              </a:ext>
            </a:extLst>
          </p:cNvPr>
          <p:cNvSpPr>
            <a:spLocks noChangeAspect="1" noChangeArrowheads="1"/>
          </p:cNvSpPr>
          <p:nvPr/>
        </p:nvSpPr>
        <p:spPr bwMode="auto">
          <a:xfrm flipH="1">
            <a:off x="5821803" y="3403058"/>
            <a:ext cx="112581" cy="1125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Rectangle 5">
            <a:extLst>
              <a:ext uri="{FF2B5EF4-FFF2-40B4-BE49-F238E27FC236}">
                <a16:creationId xmlns:a16="http://schemas.microsoft.com/office/drawing/2014/main" id="{7CDA465A-1999-C3C0-A8D2-96009EF3C35B}"/>
              </a:ext>
            </a:extLst>
          </p:cNvPr>
          <p:cNvSpPr/>
          <p:nvPr/>
        </p:nvSpPr>
        <p:spPr>
          <a:xfrm>
            <a:off x="529007" y="1249177"/>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Graphic 20" descr="Rainy scene with solid fill">
            <a:extLst>
              <a:ext uri="{FF2B5EF4-FFF2-40B4-BE49-F238E27FC236}">
                <a16:creationId xmlns:a16="http://schemas.microsoft.com/office/drawing/2014/main" id="{E8E31733-DFB4-1744-B4F2-42F9024B7A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316" y="2677764"/>
            <a:ext cx="788307" cy="788307"/>
          </a:xfrm>
          <a:prstGeom prst="rect">
            <a:avLst/>
          </a:prstGeom>
        </p:spPr>
      </p:pic>
      <p:pic>
        <p:nvPicPr>
          <p:cNvPr id="23" name="Graphic 22" descr="Streetcar with solid fill">
            <a:extLst>
              <a:ext uri="{FF2B5EF4-FFF2-40B4-BE49-F238E27FC236}">
                <a16:creationId xmlns:a16="http://schemas.microsoft.com/office/drawing/2014/main" id="{E8ADA42B-CC56-1B8F-8B4A-8CD8150D2D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60456" y="2677764"/>
            <a:ext cx="788307" cy="788307"/>
          </a:xfrm>
          <a:prstGeom prst="rect">
            <a:avLst/>
          </a:prstGeom>
        </p:spPr>
      </p:pic>
      <p:pic>
        <p:nvPicPr>
          <p:cNvPr id="25" name="Graphic 24" descr="Heart with pulse with solid fill">
            <a:extLst>
              <a:ext uri="{FF2B5EF4-FFF2-40B4-BE49-F238E27FC236}">
                <a16:creationId xmlns:a16="http://schemas.microsoft.com/office/drawing/2014/main" id="{62B0158F-22A6-88CD-F05A-F130065A4F4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69756" y="2667910"/>
            <a:ext cx="788307" cy="788307"/>
          </a:xfrm>
          <a:prstGeom prst="rect">
            <a:avLst/>
          </a:prstGeom>
        </p:spPr>
      </p:pic>
      <p:pic>
        <p:nvPicPr>
          <p:cNvPr id="28" name="Graphic 27" descr="Bank with solid fill">
            <a:extLst>
              <a:ext uri="{FF2B5EF4-FFF2-40B4-BE49-F238E27FC236}">
                <a16:creationId xmlns:a16="http://schemas.microsoft.com/office/drawing/2014/main" id="{3A1B25A5-93D6-91D6-EAEB-67A8608DECE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40153" y="2667909"/>
            <a:ext cx="788307" cy="788307"/>
          </a:xfrm>
          <a:prstGeom prst="rect">
            <a:avLst/>
          </a:prstGeom>
        </p:spPr>
      </p:pic>
      <p:pic>
        <p:nvPicPr>
          <p:cNvPr id="30" name="Graphic 29" descr="Children with solid fill">
            <a:extLst>
              <a:ext uri="{FF2B5EF4-FFF2-40B4-BE49-F238E27FC236}">
                <a16:creationId xmlns:a16="http://schemas.microsoft.com/office/drawing/2014/main" id="{47FAA986-9858-16E6-8796-698BDCFFA7E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06238" y="2688447"/>
            <a:ext cx="788307" cy="788307"/>
          </a:xfrm>
          <a:prstGeom prst="rect">
            <a:avLst/>
          </a:prstGeom>
        </p:spPr>
      </p:pic>
      <p:pic>
        <p:nvPicPr>
          <p:cNvPr id="32" name="Graphic 31" descr="Partial sun with solid fill">
            <a:extLst>
              <a:ext uri="{FF2B5EF4-FFF2-40B4-BE49-F238E27FC236}">
                <a16:creationId xmlns:a16="http://schemas.microsoft.com/office/drawing/2014/main" id="{8BD9722E-545B-2703-D2EA-4A52BF492FD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44600" y="2640692"/>
            <a:ext cx="788307" cy="788307"/>
          </a:xfrm>
          <a:prstGeom prst="rect">
            <a:avLst/>
          </a:prstGeom>
        </p:spPr>
      </p:pic>
      <p:pic>
        <p:nvPicPr>
          <p:cNvPr id="34" name="Graphic 33" descr="Bar graph with upward trend with solid fill">
            <a:extLst>
              <a:ext uri="{FF2B5EF4-FFF2-40B4-BE49-F238E27FC236}">
                <a16:creationId xmlns:a16="http://schemas.microsoft.com/office/drawing/2014/main" id="{78786EEB-4092-DCB0-8126-00B3F3BA7DE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176287" y="2688447"/>
            <a:ext cx="788307" cy="788307"/>
          </a:xfrm>
          <a:prstGeom prst="rect">
            <a:avLst/>
          </a:prstGeom>
        </p:spPr>
      </p:pic>
      <p:pic>
        <p:nvPicPr>
          <p:cNvPr id="36" name="Graphic 35" descr="Books with solid fill">
            <a:extLst>
              <a:ext uri="{FF2B5EF4-FFF2-40B4-BE49-F238E27FC236}">
                <a16:creationId xmlns:a16="http://schemas.microsoft.com/office/drawing/2014/main" id="{61F56E06-397D-BD0E-F929-AF81AB86BF3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157028" y="2689917"/>
            <a:ext cx="788307" cy="788307"/>
          </a:xfrm>
          <a:prstGeom prst="rect">
            <a:avLst/>
          </a:prstGeom>
        </p:spPr>
      </p:pic>
    </p:spTree>
    <p:extLst>
      <p:ext uri="{BB962C8B-B14F-4D97-AF65-F5344CB8AC3E}">
        <p14:creationId xmlns:p14="http://schemas.microsoft.com/office/powerpoint/2010/main" val="756643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A689DB92-8B1E-1719-CC96-265033521000}"/>
              </a:ext>
            </a:extLst>
          </p:cNvPr>
          <p:cNvSpPr txBox="1"/>
          <p:nvPr/>
        </p:nvSpPr>
        <p:spPr>
          <a:xfrm>
            <a:off x="431723" y="568983"/>
            <a:ext cx="91092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latin typeface="Calibri Light"/>
                <a:cs typeface="Calibri Light"/>
              </a:rPr>
              <a:t>What is the Big Data Test Infrastructure (BDTI)?</a:t>
            </a:r>
            <a:r>
              <a:rPr lang="en-US" sz="3600">
                <a:latin typeface="Calibri Light"/>
                <a:cs typeface="Calibri"/>
              </a:rPr>
              <a:t>​</a:t>
            </a:r>
            <a:endParaRPr lang="en-US" sz="3600">
              <a:latin typeface="Calibri Light"/>
              <a:ea typeface="Calibri Light"/>
              <a:cs typeface="Calibri"/>
            </a:endParaRPr>
          </a:p>
        </p:txBody>
      </p:sp>
      <p:pic>
        <p:nvPicPr>
          <p:cNvPr id="86" name="Picture 85" descr="Diagram&#10;&#10;Description automatically generated">
            <a:extLst>
              <a:ext uri="{FF2B5EF4-FFF2-40B4-BE49-F238E27FC236}">
                <a16:creationId xmlns:a16="http://schemas.microsoft.com/office/drawing/2014/main" id="{62AE1388-0729-9DD5-2F0A-2A66222C48F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10285802" y="-2247"/>
            <a:ext cx="1789295" cy="179743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87" name="Graphic 87" descr="Euro with solid fill">
            <a:extLst>
              <a:ext uri="{FF2B5EF4-FFF2-40B4-BE49-F238E27FC236}">
                <a16:creationId xmlns:a16="http://schemas.microsoft.com/office/drawing/2014/main" id="{D933769B-B7D3-591A-0A5A-B95B5C3365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82064" y="2586667"/>
            <a:ext cx="914400" cy="914400"/>
          </a:xfrm>
          <a:prstGeom prst="rect">
            <a:avLst/>
          </a:prstGeom>
        </p:spPr>
      </p:pic>
      <p:sp>
        <p:nvSpPr>
          <p:cNvPr id="89" name="TextBox 88">
            <a:extLst>
              <a:ext uri="{FF2B5EF4-FFF2-40B4-BE49-F238E27FC236}">
                <a16:creationId xmlns:a16="http://schemas.microsoft.com/office/drawing/2014/main" id="{07556B9B-BC22-0E7C-B0FA-41C01EAFB71D}"/>
              </a:ext>
            </a:extLst>
          </p:cNvPr>
          <p:cNvSpPr txBox="1"/>
          <p:nvPr/>
        </p:nvSpPr>
        <p:spPr>
          <a:xfrm>
            <a:off x="695325" y="3525370"/>
            <a:ext cx="3980889"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Calibri Light"/>
                <a:cs typeface="Calibri Light"/>
              </a:rPr>
              <a:t>Six months free* of charge service</a:t>
            </a:r>
            <a:r>
              <a:rPr lang="en-GB" sz="2000">
                <a:latin typeface="Calibri Light"/>
                <a:cs typeface="Calibri Light"/>
              </a:rPr>
              <a:t> </a:t>
            </a:r>
          </a:p>
          <a:p>
            <a:pPr algn="ctr"/>
            <a:r>
              <a:rPr lang="en-GB" sz="2000">
                <a:latin typeface="Calibri Light"/>
                <a:ea typeface="+mn-lt"/>
                <a:cs typeface="+mn-lt"/>
              </a:rPr>
              <a:t>for the EU public administrations</a:t>
            </a:r>
            <a:endParaRPr lang="en-US" sz="2000">
              <a:latin typeface="Calibri Light"/>
              <a:cs typeface="Calibri"/>
            </a:endParaRPr>
          </a:p>
          <a:p>
            <a:endParaRPr lang="en-GB">
              <a:cs typeface="Calibri"/>
            </a:endParaRPr>
          </a:p>
        </p:txBody>
      </p:sp>
      <p:sp>
        <p:nvSpPr>
          <p:cNvPr id="90" name="TextBox 89">
            <a:extLst>
              <a:ext uri="{FF2B5EF4-FFF2-40B4-BE49-F238E27FC236}">
                <a16:creationId xmlns:a16="http://schemas.microsoft.com/office/drawing/2014/main" id="{0B4B3183-C85A-3C7C-102C-981697CABAF0}"/>
              </a:ext>
            </a:extLst>
          </p:cNvPr>
          <p:cNvSpPr txBox="1"/>
          <p:nvPr/>
        </p:nvSpPr>
        <p:spPr>
          <a:xfrm>
            <a:off x="4667248" y="3525370"/>
            <a:ext cx="355282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Calibri Light"/>
                <a:ea typeface="+mn-lt"/>
                <a:cs typeface="+mn-lt"/>
              </a:rPr>
              <a:t>Ready-to-use</a:t>
            </a:r>
            <a:r>
              <a:rPr lang="en-US" sz="2000">
                <a:latin typeface="Calibri Light"/>
                <a:ea typeface="+mn-lt"/>
                <a:cs typeface="+mn-lt"/>
              </a:rPr>
              <a:t> </a:t>
            </a:r>
            <a:r>
              <a:rPr lang="en-US" sz="2000" b="1">
                <a:latin typeface="Calibri Light"/>
                <a:ea typeface="+mn-lt"/>
                <a:cs typeface="+mn-lt"/>
              </a:rPr>
              <a:t>data analytics stack </a:t>
            </a:r>
            <a:r>
              <a:rPr lang="en-US" sz="2000">
                <a:latin typeface="Calibri Light"/>
                <a:ea typeface="+mn-lt"/>
                <a:cs typeface="+mn-lt"/>
              </a:rPr>
              <a:t>and support</a:t>
            </a:r>
            <a:endParaRPr lang="en-US" sz="2000">
              <a:latin typeface="Calibri Light"/>
              <a:cs typeface="Calibri"/>
            </a:endParaRPr>
          </a:p>
        </p:txBody>
      </p:sp>
      <p:pic>
        <p:nvPicPr>
          <p:cNvPr id="93" name="Graphic 93" descr="Research with solid fill">
            <a:extLst>
              <a:ext uri="{FF2B5EF4-FFF2-40B4-BE49-F238E27FC236}">
                <a16:creationId xmlns:a16="http://schemas.microsoft.com/office/drawing/2014/main" id="{D91736A2-E954-671A-286C-7A1E8F4A90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84917" y="2602006"/>
            <a:ext cx="914400" cy="914400"/>
          </a:xfrm>
          <a:prstGeom prst="rect">
            <a:avLst/>
          </a:prstGeom>
        </p:spPr>
      </p:pic>
      <p:pic>
        <p:nvPicPr>
          <p:cNvPr id="96" name="Graphic 96" descr="Cloud Computing with solid fill">
            <a:extLst>
              <a:ext uri="{FF2B5EF4-FFF2-40B4-BE49-F238E27FC236}">
                <a16:creationId xmlns:a16="http://schemas.microsoft.com/office/drawing/2014/main" id="{DB9C5210-441D-F35A-891B-FC89DDA5B5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27452" y="2565275"/>
            <a:ext cx="914400" cy="914400"/>
          </a:xfrm>
          <a:prstGeom prst="rect">
            <a:avLst/>
          </a:prstGeom>
        </p:spPr>
      </p:pic>
      <p:sp>
        <p:nvSpPr>
          <p:cNvPr id="99" name="TextBox 98">
            <a:extLst>
              <a:ext uri="{FF2B5EF4-FFF2-40B4-BE49-F238E27FC236}">
                <a16:creationId xmlns:a16="http://schemas.microsoft.com/office/drawing/2014/main" id="{47ACCA88-7F67-CBC0-56FC-D43447F9764D}"/>
              </a:ext>
            </a:extLst>
          </p:cNvPr>
          <p:cNvSpPr txBox="1"/>
          <p:nvPr/>
        </p:nvSpPr>
        <p:spPr>
          <a:xfrm>
            <a:off x="8094208" y="3525370"/>
            <a:ext cx="3980889"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Calibri Light"/>
                <a:ea typeface="+mn-lt"/>
                <a:cs typeface="+mn-lt"/>
              </a:rPr>
              <a:t>Cloud</a:t>
            </a:r>
            <a:r>
              <a:rPr lang="en-US" sz="2000">
                <a:latin typeface="Calibri Light"/>
                <a:ea typeface="+mn-lt"/>
                <a:cs typeface="+mn-lt"/>
              </a:rPr>
              <a:t> </a:t>
            </a:r>
            <a:r>
              <a:rPr lang="en-US" sz="2000" b="1">
                <a:latin typeface="Calibri Light"/>
                <a:ea typeface="+mn-lt"/>
                <a:cs typeface="+mn-lt"/>
              </a:rPr>
              <a:t>platform </a:t>
            </a:r>
            <a:r>
              <a:rPr lang="en-US" sz="2000">
                <a:latin typeface="Calibri Light"/>
                <a:ea typeface="+mn-lt"/>
                <a:cs typeface="+mn-lt"/>
              </a:rPr>
              <a:t>based on</a:t>
            </a:r>
            <a:r>
              <a:rPr lang="en-US" sz="2000" b="1">
                <a:latin typeface="Calibri Light"/>
                <a:ea typeface="+mn-lt"/>
                <a:cs typeface="+mn-lt"/>
              </a:rPr>
              <a:t> </a:t>
            </a:r>
          </a:p>
          <a:p>
            <a:pPr algn="ctr"/>
            <a:r>
              <a:rPr lang="en-US" sz="2000" b="1">
                <a:latin typeface="Calibri Light"/>
                <a:ea typeface="+mn-lt"/>
                <a:cs typeface="+mn-lt"/>
              </a:rPr>
              <a:t>open-source</a:t>
            </a:r>
            <a:r>
              <a:rPr lang="en-US" sz="2000">
                <a:latin typeface="Calibri Light"/>
                <a:ea typeface="+mn-lt"/>
                <a:cs typeface="+mn-lt"/>
              </a:rPr>
              <a:t> tools </a:t>
            </a:r>
          </a:p>
          <a:p>
            <a:pPr algn="ctr"/>
            <a:endParaRPr lang="en-US">
              <a:ea typeface="+mn-lt"/>
              <a:cs typeface="+mn-lt"/>
            </a:endParaRPr>
          </a:p>
        </p:txBody>
      </p:sp>
      <p:pic>
        <p:nvPicPr>
          <p:cNvPr id="100" name="Graphic 100" descr="Circle with left arrow with solid fill">
            <a:extLst>
              <a:ext uri="{FF2B5EF4-FFF2-40B4-BE49-F238E27FC236}">
                <a16:creationId xmlns:a16="http://schemas.microsoft.com/office/drawing/2014/main" id="{193FC13B-FCC6-C763-8C18-D0BA19DE4B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782539" y="5189128"/>
            <a:ext cx="914400" cy="914400"/>
          </a:xfrm>
          <a:prstGeom prst="rect">
            <a:avLst/>
          </a:prstGeom>
        </p:spPr>
      </p:pic>
      <p:sp>
        <p:nvSpPr>
          <p:cNvPr id="101" name="TextBox 100">
            <a:extLst>
              <a:ext uri="{FF2B5EF4-FFF2-40B4-BE49-F238E27FC236}">
                <a16:creationId xmlns:a16="http://schemas.microsoft.com/office/drawing/2014/main" id="{D0FBA982-AB49-CC72-1A67-5C616464E78C}"/>
              </a:ext>
            </a:extLst>
          </p:cNvPr>
          <p:cNvSpPr txBox="1"/>
          <p:nvPr/>
        </p:nvSpPr>
        <p:spPr>
          <a:xfrm>
            <a:off x="2605051" y="5395315"/>
            <a:ext cx="767378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Calibri Light"/>
                <a:cs typeface="Calibri Light"/>
              </a:rPr>
              <a:t>To help the public sector</a:t>
            </a:r>
            <a:r>
              <a:rPr lang="en-US" sz="2000" b="1">
                <a:latin typeface="Calibri Light"/>
                <a:cs typeface="Calibri Light"/>
              </a:rPr>
              <a:t> to derive insights from its data </a:t>
            </a:r>
            <a:r>
              <a:rPr lang="en-US" sz="2000">
                <a:latin typeface="Calibri Light"/>
                <a:cs typeface="Calibri Light"/>
              </a:rPr>
              <a:t>and accelerate transition towards</a:t>
            </a:r>
            <a:r>
              <a:rPr lang="en-US" sz="2000" b="1">
                <a:latin typeface="Calibri Light"/>
                <a:cs typeface="Calibri Light"/>
              </a:rPr>
              <a:t> data-driven decision making</a:t>
            </a:r>
            <a:endParaRPr lang="en-US"/>
          </a:p>
        </p:txBody>
      </p:sp>
      <p:cxnSp>
        <p:nvCxnSpPr>
          <p:cNvPr id="9" name="Straight Connector 8">
            <a:extLst>
              <a:ext uri="{FF2B5EF4-FFF2-40B4-BE49-F238E27FC236}">
                <a16:creationId xmlns:a16="http://schemas.microsoft.com/office/drawing/2014/main" id="{87972151-38BA-0874-D4F8-C3CF84FEB31E}"/>
              </a:ext>
            </a:extLst>
          </p:cNvPr>
          <p:cNvCxnSpPr>
            <a:cxnSpLocks/>
          </p:cNvCxnSpPr>
          <p:nvPr/>
        </p:nvCxnSpPr>
        <p:spPr>
          <a:xfrm flipV="1">
            <a:off x="6786317" y="3004776"/>
            <a:ext cx="2685706" cy="11205"/>
          </a:xfrm>
          <a:prstGeom prst="line">
            <a:avLst/>
          </a:prstGeom>
          <a:ln w="19050">
            <a:solidFill>
              <a:srgbClr val="443187"/>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E6DE65C-99F2-B08C-6021-EEB62478FB8B}"/>
              </a:ext>
            </a:extLst>
          </p:cNvPr>
          <p:cNvCxnSpPr>
            <a:cxnSpLocks/>
          </p:cNvCxnSpPr>
          <p:nvPr/>
        </p:nvCxnSpPr>
        <p:spPr>
          <a:xfrm>
            <a:off x="2785143" y="2983664"/>
            <a:ext cx="2996625" cy="12985"/>
          </a:xfrm>
          <a:prstGeom prst="line">
            <a:avLst/>
          </a:prstGeom>
          <a:ln w="19050">
            <a:solidFill>
              <a:srgbClr val="443187"/>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47F05D8-475C-42FF-8C72-762A00FF7544}"/>
              </a:ext>
            </a:extLst>
          </p:cNvPr>
          <p:cNvSpPr txBox="1"/>
          <p:nvPr/>
        </p:nvSpPr>
        <p:spPr>
          <a:xfrm>
            <a:off x="2669125" y="1408453"/>
            <a:ext cx="6845496" cy="400110"/>
          </a:xfrm>
          <a:prstGeom prst="rect">
            <a:avLst/>
          </a:prstGeom>
          <a:noFill/>
        </p:spPr>
        <p:txBody>
          <a:bodyPr wrap="square" lIns="91440" tIns="45720" rIns="91440" bIns="45720" rtlCol="0" anchor="t">
            <a:spAutoFit/>
          </a:bodyPr>
          <a:lstStyle/>
          <a:p>
            <a:r>
              <a:rPr lang="it-IT" sz="2000">
                <a:highlight>
                  <a:srgbClr val="FFFF00"/>
                </a:highlight>
              </a:rPr>
              <a:t>BTDI: Not </a:t>
            </a:r>
            <a:r>
              <a:rPr lang="it-IT" sz="2000" b="1" u="sng" err="1">
                <a:highlight>
                  <a:srgbClr val="FFFF00"/>
                </a:highlight>
              </a:rPr>
              <a:t>only</a:t>
            </a:r>
            <a:r>
              <a:rPr lang="it-IT" sz="2000" b="1" u="sng">
                <a:highlight>
                  <a:srgbClr val="FFFF00"/>
                </a:highlight>
              </a:rPr>
              <a:t> </a:t>
            </a:r>
            <a:r>
              <a:rPr lang="it-IT" sz="2000">
                <a:highlight>
                  <a:srgbClr val="FFFF00"/>
                </a:highlight>
              </a:rPr>
              <a:t>for </a:t>
            </a:r>
            <a:r>
              <a:rPr lang="it-IT" sz="2000">
                <a:solidFill>
                  <a:srgbClr val="C00000"/>
                </a:solidFill>
                <a:highlight>
                  <a:srgbClr val="FFFF00"/>
                </a:highlight>
              </a:rPr>
              <a:t>big data</a:t>
            </a:r>
            <a:r>
              <a:rPr lang="it-IT" sz="2000">
                <a:highlight>
                  <a:srgbClr val="FFFF00"/>
                </a:highlight>
              </a:rPr>
              <a:t>, but for </a:t>
            </a:r>
            <a:r>
              <a:rPr lang="it-IT" sz="2000" err="1">
                <a:highlight>
                  <a:srgbClr val="FFFF00"/>
                </a:highlight>
              </a:rPr>
              <a:t>all</a:t>
            </a:r>
            <a:r>
              <a:rPr lang="it-IT" sz="2000" b="1">
                <a:highlight>
                  <a:srgbClr val="FFFF00"/>
                </a:highlight>
              </a:rPr>
              <a:t> public </a:t>
            </a:r>
            <a:r>
              <a:rPr lang="it-IT" sz="2000" b="1" err="1">
                <a:highlight>
                  <a:srgbClr val="FFFF00"/>
                </a:highlight>
              </a:rPr>
              <a:t>sector</a:t>
            </a:r>
            <a:r>
              <a:rPr lang="it-IT" sz="2000" b="1">
                <a:highlight>
                  <a:srgbClr val="FFFF00"/>
                </a:highlight>
              </a:rPr>
              <a:t> information</a:t>
            </a:r>
            <a:endParaRPr lang="it-IT" sz="2000" b="1">
              <a:highlight>
                <a:srgbClr val="FFFF00"/>
              </a:highlight>
              <a:ea typeface="Calibri"/>
              <a:cs typeface="Calibri"/>
            </a:endParaRPr>
          </a:p>
        </p:txBody>
      </p:sp>
      <p:sp>
        <p:nvSpPr>
          <p:cNvPr id="2" name="TextBox 1">
            <a:extLst>
              <a:ext uri="{FF2B5EF4-FFF2-40B4-BE49-F238E27FC236}">
                <a16:creationId xmlns:a16="http://schemas.microsoft.com/office/drawing/2014/main" id="{E563DB5A-99E0-F87B-58DA-2670518B101D}"/>
              </a:ext>
            </a:extLst>
          </p:cNvPr>
          <p:cNvSpPr txBox="1"/>
          <p:nvPr/>
        </p:nvSpPr>
        <p:spPr>
          <a:xfrm>
            <a:off x="529007" y="6388063"/>
            <a:ext cx="11953618" cy="553998"/>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fontAlgn="base">
              <a:spcBef>
                <a:spcPct val="0"/>
              </a:spcBef>
              <a:spcAft>
                <a:spcPct val="0"/>
              </a:spcAft>
              <a:defRPr/>
            </a:pPr>
            <a:r>
              <a:rPr lang="it-IT" sz="1100">
                <a:solidFill>
                  <a:schemeClr val="tx2"/>
                </a:solidFill>
                <a:latin typeface="+mj-lt"/>
              </a:rPr>
              <a:t>* </a:t>
            </a:r>
            <a:r>
              <a:rPr lang="en-US" sz="1100">
                <a:solidFill>
                  <a:schemeClr val="tx2"/>
                </a:solidFill>
                <a:latin typeface="+mj-lt"/>
              </a:rPr>
              <a:t>The cost of the pilot project must fit within the funding boundaries of the BDTI pilot budget</a:t>
            </a:r>
          </a:p>
          <a:p>
            <a:endParaRPr lang="it-IT"/>
          </a:p>
        </p:txBody>
      </p:sp>
      <p:sp>
        <p:nvSpPr>
          <p:cNvPr id="3" name="Rectangle 2">
            <a:extLst>
              <a:ext uri="{FF2B5EF4-FFF2-40B4-BE49-F238E27FC236}">
                <a16:creationId xmlns:a16="http://schemas.microsoft.com/office/drawing/2014/main" id="{4D25EDF1-6942-4F63-B410-D4BA47237064}"/>
              </a:ext>
            </a:extLst>
          </p:cNvPr>
          <p:cNvSpPr/>
          <p:nvPr/>
        </p:nvSpPr>
        <p:spPr>
          <a:xfrm>
            <a:off x="529007" y="1249177"/>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72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20A9-4E0E-2983-6D61-187DC0A5E8E5}"/>
              </a:ext>
            </a:extLst>
          </p:cNvPr>
          <p:cNvSpPr>
            <a:spLocks noGrp="1"/>
          </p:cNvSpPr>
          <p:nvPr>
            <p:ph type="title"/>
          </p:nvPr>
        </p:nvSpPr>
        <p:spPr>
          <a:xfrm>
            <a:off x="390388" y="237288"/>
            <a:ext cx="9430912" cy="1325563"/>
          </a:xfrm>
        </p:spPr>
        <p:txBody>
          <a:bodyPr vert="horz" lIns="91440" tIns="45720" rIns="91440" bIns="45720" rtlCol="0" anchor="ctr">
            <a:noAutofit/>
          </a:bodyPr>
          <a:lstStyle/>
          <a:p>
            <a:r>
              <a:rPr lang="en-US" sz="3600" b="1" i="0" u="none" strike="noStrike">
                <a:effectLst/>
                <a:latin typeface="Calibri Light"/>
                <a:ea typeface="Calibri Light"/>
                <a:cs typeface="Calibri Light"/>
              </a:rPr>
              <a:t>Big Data Test Infrastructure</a:t>
            </a:r>
            <a:r>
              <a:rPr lang="en-US" sz="3600" b="1" i="0" u="none" strike="noStrike">
                <a:solidFill>
                  <a:srgbClr val="C00000"/>
                </a:solidFill>
                <a:effectLst/>
                <a:latin typeface="Calibri Light"/>
                <a:ea typeface="Calibri Light"/>
                <a:cs typeface="Calibri Light"/>
              </a:rPr>
              <a:t> </a:t>
            </a:r>
            <a:r>
              <a:rPr lang="en-US" sz="3600" b="1" i="0" u="none" strike="noStrike">
                <a:solidFill>
                  <a:srgbClr val="000000"/>
                </a:solidFill>
                <a:effectLst/>
                <a:latin typeface="Calibri Light"/>
                <a:ea typeface="Calibri Light"/>
                <a:cs typeface="Calibri Light"/>
              </a:rPr>
              <a:t>Objectives </a:t>
            </a:r>
            <a:r>
              <a:rPr lang="en-US" sz="3600" b="0" i="0">
                <a:solidFill>
                  <a:srgbClr val="000000"/>
                </a:solidFill>
                <a:effectLst/>
                <a:latin typeface="Calibri Light"/>
                <a:ea typeface="Calibri Light"/>
                <a:cs typeface="Calibri Light"/>
              </a:rPr>
              <a:t>​</a:t>
            </a:r>
            <a:endParaRPr lang="en-US" sz="3600">
              <a:latin typeface="Calibri Light"/>
              <a:ea typeface="Calibri Light"/>
              <a:cs typeface="Calibri Light"/>
            </a:endParaRPr>
          </a:p>
        </p:txBody>
      </p:sp>
      <p:sp>
        <p:nvSpPr>
          <p:cNvPr id="9" name="ZoneTexte 2">
            <a:extLst>
              <a:ext uri="{FF2B5EF4-FFF2-40B4-BE49-F238E27FC236}">
                <a16:creationId xmlns:a16="http://schemas.microsoft.com/office/drawing/2014/main" id="{A3C82557-3E8A-575C-8368-71804E01CCFB}"/>
              </a:ext>
            </a:extLst>
          </p:cNvPr>
          <p:cNvSpPr txBox="1"/>
          <p:nvPr/>
        </p:nvSpPr>
        <p:spPr>
          <a:xfrm>
            <a:off x="390389" y="2176210"/>
            <a:ext cx="8363194" cy="2956682"/>
          </a:xfrm>
          <a:prstGeom prst="rect">
            <a:avLst/>
          </a:prstGeom>
        </p:spPr>
        <p:txBody>
          <a:bodyPr vert="horz" lIns="91440" tIns="45720" rIns="91440" bIns="45720" rtlCol="0" anchor="ctr">
            <a:noAutofit/>
          </a:bodyPr>
          <a:lstStyle/>
          <a:p>
            <a:pPr>
              <a:lnSpc>
                <a:spcPct val="90000"/>
              </a:lnSpc>
              <a:spcBef>
                <a:spcPct val="0"/>
              </a:spcBef>
              <a:spcAft>
                <a:spcPts val="450"/>
              </a:spcAft>
              <a:defRPr/>
            </a:pPr>
            <a:r>
              <a:rPr lang="en-US" sz="2000" b="1">
                <a:latin typeface="Calibri Light"/>
                <a:cs typeface="Calibri"/>
              </a:rPr>
              <a:t>Objectives</a:t>
            </a:r>
          </a:p>
          <a:p>
            <a:pPr marL="325120" indent="-285750" algn="just">
              <a:lnSpc>
                <a:spcPct val="90000"/>
              </a:lnSpc>
              <a:spcBef>
                <a:spcPct val="0"/>
              </a:spcBef>
              <a:spcAft>
                <a:spcPts val="450"/>
              </a:spcAft>
              <a:buFont typeface="Arial"/>
              <a:buChar char="•"/>
              <a:defRPr/>
            </a:pPr>
            <a:r>
              <a:rPr lang="en-US">
                <a:latin typeface="Calibri Light"/>
                <a:ea typeface="+mn-lt"/>
                <a:cs typeface="+mn-lt"/>
              </a:rPr>
              <a:t>Increase the easy accessibility</a:t>
            </a:r>
            <a:r>
              <a:rPr kumimoji="0" lang="en-US" b="0" i="0" u="none" strike="noStrike" cap="none" spc="0" normalizeH="0" baseline="0" noProof="0">
                <a:ln>
                  <a:noFill/>
                </a:ln>
                <a:effectLst/>
                <a:uLnTx/>
                <a:uFillTx/>
                <a:latin typeface="Calibri Light"/>
                <a:ea typeface="+mn-lt"/>
                <a:cs typeface="+mn-lt"/>
              </a:rPr>
              <a:t>, interoperability, </a:t>
            </a:r>
            <a:r>
              <a:rPr lang="en-US">
                <a:latin typeface="Calibri Light"/>
                <a:ea typeface="+mn-lt"/>
                <a:cs typeface="+mn-lt"/>
              </a:rPr>
              <a:t>quality and usability  of public sector information in compliance with the requirement of the </a:t>
            </a:r>
            <a:r>
              <a:rPr lang="en-US" b="1">
                <a:latin typeface="Calibri Light"/>
                <a:ea typeface="+mn-lt"/>
                <a:cs typeface="+mn-lt"/>
              </a:rPr>
              <a:t>Open Data Directive</a:t>
            </a:r>
          </a:p>
          <a:p>
            <a:pPr marL="325120" indent="-285750" algn="just">
              <a:lnSpc>
                <a:spcPct val="90000"/>
              </a:lnSpc>
              <a:spcBef>
                <a:spcPct val="0"/>
              </a:spcBef>
              <a:spcAft>
                <a:spcPts val="450"/>
              </a:spcAft>
              <a:buFont typeface="Arial"/>
              <a:buChar char="•"/>
              <a:defRPr/>
            </a:pPr>
            <a:r>
              <a:rPr lang="en-US">
                <a:latin typeface="Calibri Light"/>
                <a:ea typeface="+mn-lt"/>
                <a:cs typeface="+mn-lt"/>
              </a:rPr>
              <a:t>Boost the</a:t>
            </a:r>
            <a:r>
              <a:rPr lang="en-US" b="1">
                <a:latin typeface="Calibri Light"/>
                <a:ea typeface="+mn-lt"/>
                <a:cs typeface="+mn-lt"/>
              </a:rPr>
              <a:t> re-use </a:t>
            </a:r>
            <a:r>
              <a:rPr kumimoji="0" lang="en-US" b="1" i="0" u="none" strike="noStrike" cap="none" spc="0" normalizeH="0" baseline="0" noProof="0">
                <a:ln>
                  <a:noFill/>
                </a:ln>
                <a:effectLst/>
                <a:uLnTx/>
                <a:uFillTx/>
                <a:latin typeface="Calibri Light"/>
                <a:ea typeface="+mn-lt"/>
                <a:cs typeface="+mn-lt"/>
              </a:rPr>
              <a:t>and </a:t>
            </a:r>
            <a:r>
              <a:rPr lang="en-US" b="1">
                <a:latin typeface="Calibri Light"/>
                <a:ea typeface="+mn-lt"/>
                <a:cs typeface="+mn-lt"/>
              </a:rPr>
              <a:t>combination of open </a:t>
            </a:r>
            <a:r>
              <a:rPr kumimoji="0" lang="en-US" b="1" i="0" u="none" strike="noStrike" cap="none" spc="0" normalizeH="0" baseline="0" noProof="0">
                <a:ln>
                  <a:noFill/>
                </a:ln>
                <a:effectLst/>
                <a:uLnTx/>
                <a:uFillTx/>
                <a:latin typeface="Calibri Light"/>
                <a:ea typeface="+mn-lt"/>
                <a:cs typeface="+mn-lt"/>
              </a:rPr>
              <a:t>public</a:t>
            </a:r>
            <a:r>
              <a:rPr lang="en-US" b="1">
                <a:latin typeface="Calibri Light"/>
                <a:ea typeface="+mn-lt"/>
                <a:cs typeface="+mn-lt"/>
              </a:rPr>
              <a:t> data </a:t>
            </a:r>
            <a:r>
              <a:rPr lang="en-US">
                <a:latin typeface="Calibri Light"/>
                <a:ea typeface="+mn-lt"/>
                <a:cs typeface="+mn-lt"/>
              </a:rPr>
              <a:t>across the EU for the development of information products and services, including AI applications</a:t>
            </a:r>
            <a:endParaRPr lang="en-US" cap="none" spc="0" normalizeH="0" baseline="0" noProof="0">
              <a:ln>
                <a:noFill/>
              </a:ln>
              <a:uLnTx/>
              <a:uFillTx/>
              <a:latin typeface="Calibri Light"/>
              <a:ea typeface="+mn-lt"/>
              <a:cs typeface="+mn-lt"/>
            </a:endParaRPr>
          </a:p>
          <a:p>
            <a:pPr marL="325120" indent="-285750" algn="just">
              <a:lnSpc>
                <a:spcPct val="90000"/>
              </a:lnSpc>
              <a:spcBef>
                <a:spcPct val="0"/>
              </a:spcBef>
              <a:spcAft>
                <a:spcPts val="450"/>
              </a:spcAft>
              <a:buFont typeface="Arial"/>
              <a:buChar char="•"/>
              <a:defRPr/>
            </a:pPr>
            <a:r>
              <a:rPr lang="en-US" b="0" i="0" u="none" strike="noStrike">
                <a:effectLst/>
                <a:latin typeface="Calibri Light"/>
                <a:ea typeface="+mn-lt"/>
                <a:cs typeface="+mn-lt"/>
              </a:rPr>
              <a:t>H</a:t>
            </a:r>
            <a:r>
              <a:rPr lang="en-US" b="0" i="0" u="none" strike="noStrike">
                <a:effectLst/>
                <a:latin typeface="Calibri Light"/>
                <a:ea typeface="Calibri Light"/>
                <a:cs typeface="Calibri Light"/>
              </a:rPr>
              <a:t>igh Value Datasets – Open Data Directive</a:t>
            </a:r>
            <a:r>
              <a:rPr lang="en-US" b="0" i="0">
                <a:effectLst/>
                <a:latin typeface="Calibri Light"/>
                <a:ea typeface="Calibri Light"/>
                <a:cs typeface="Calibri Light"/>
              </a:rPr>
              <a:t>​</a:t>
            </a:r>
            <a:endParaRPr lang="en-US">
              <a:latin typeface="Calibri Light"/>
              <a:ea typeface="Calibri Light"/>
              <a:cs typeface="Calibri Light"/>
            </a:endParaRPr>
          </a:p>
          <a:p>
            <a:pPr marL="325120" indent="-285750" algn="just">
              <a:lnSpc>
                <a:spcPct val="90000"/>
              </a:lnSpc>
              <a:spcBef>
                <a:spcPct val="0"/>
              </a:spcBef>
              <a:spcAft>
                <a:spcPts val="450"/>
              </a:spcAft>
              <a:buFont typeface="Arial"/>
              <a:buChar char="•"/>
              <a:defRPr/>
            </a:pPr>
            <a:r>
              <a:rPr lang="en-US" b="0" i="0" u="none" strike="noStrike">
                <a:effectLst/>
                <a:latin typeface="Calibri Light"/>
                <a:ea typeface="Calibri Light"/>
                <a:cs typeface="Calibri Light"/>
              </a:rPr>
              <a:t>Testing</a:t>
            </a:r>
            <a:r>
              <a:rPr lang="en-US" b="1" i="0" u="none" strike="noStrike">
                <a:effectLst/>
                <a:latin typeface="Calibri Light"/>
                <a:ea typeface="Calibri Light"/>
                <a:cs typeface="Calibri Light"/>
              </a:rPr>
              <a:t> Business-to-Government </a:t>
            </a:r>
            <a:r>
              <a:rPr lang="en-US" b="0" i="0" u="none" strike="noStrike">
                <a:effectLst/>
                <a:latin typeface="Calibri Light"/>
                <a:ea typeface="Calibri Light"/>
                <a:cs typeface="Calibri Light"/>
              </a:rPr>
              <a:t>(B2G) data sharing collaborations for the </a:t>
            </a:r>
            <a:r>
              <a:rPr lang="en-US" b="1" i="0" u="none" strike="noStrike">
                <a:effectLst/>
                <a:latin typeface="Calibri Light"/>
                <a:ea typeface="Calibri Light"/>
                <a:cs typeface="Calibri Light"/>
              </a:rPr>
              <a:t>public good</a:t>
            </a:r>
            <a:r>
              <a:rPr lang="en-US" b="0" i="0">
                <a:effectLst/>
                <a:latin typeface="Calibri Light"/>
                <a:ea typeface="Calibri Light"/>
                <a:cs typeface="Calibri Light"/>
              </a:rPr>
              <a:t>​</a:t>
            </a:r>
            <a:endParaRPr lang="en-US">
              <a:latin typeface="Calibri Light"/>
              <a:ea typeface="Calibri Light"/>
              <a:cs typeface="Calibri Light"/>
            </a:endParaRPr>
          </a:p>
          <a:p>
            <a:pPr marL="325120" indent="-285750" algn="just">
              <a:lnSpc>
                <a:spcPct val="90000"/>
              </a:lnSpc>
              <a:spcBef>
                <a:spcPct val="0"/>
              </a:spcBef>
              <a:spcAft>
                <a:spcPts val="450"/>
              </a:spcAft>
              <a:buFont typeface="Arial"/>
              <a:buChar char="•"/>
              <a:defRPr/>
            </a:pPr>
            <a:r>
              <a:rPr lang="en-US" b="0" i="0" strike="noStrike">
                <a:effectLst/>
                <a:latin typeface="Calibri Light"/>
                <a:ea typeface="Calibri Light"/>
                <a:cs typeface="Calibri Light"/>
              </a:rPr>
              <a:t>Data Space Support Centre: explore </a:t>
            </a:r>
            <a:r>
              <a:rPr lang="en-US">
                <a:latin typeface="Calibri Light"/>
                <a:ea typeface="Calibri Light"/>
                <a:cs typeface="Calibri Light"/>
              </a:rPr>
              <a:t>and experiment with your data*</a:t>
            </a:r>
            <a:endParaRPr lang="en-US" u="sng">
              <a:latin typeface="Calibri Light"/>
              <a:ea typeface="Calibri Light"/>
              <a:cs typeface="Calibri Light"/>
            </a:endParaRPr>
          </a:p>
          <a:p>
            <a:pPr marL="325120" indent="-285750" algn="just">
              <a:lnSpc>
                <a:spcPct val="90000"/>
              </a:lnSpc>
              <a:spcBef>
                <a:spcPct val="0"/>
              </a:spcBef>
              <a:spcAft>
                <a:spcPts val="450"/>
              </a:spcAft>
              <a:buFont typeface="Arial"/>
              <a:buChar char="•"/>
              <a:defRPr/>
            </a:pPr>
            <a:r>
              <a:rPr lang="en-US" b="0" i="0" u="none" strike="noStrike">
                <a:effectLst/>
                <a:latin typeface="Calibri Light"/>
                <a:ea typeface="Calibri Light"/>
                <a:cs typeface="Calibri Light"/>
              </a:rPr>
              <a:t>BDTI provides a safe </a:t>
            </a:r>
            <a:r>
              <a:rPr lang="en-US" b="1" i="0" u="none" strike="noStrike">
                <a:effectLst/>
                <a:latin typeface="Calibri Light"/>
                <a:ea typeface="Calibri Light"/>
                <a:cs typeface="Calibri Light"/>
              </a:rPr>
              <a:t>testing environment to run big data experiment</a:t>
            </a:r>
            <a:r>
              <a:rPr lang="en-US" b="0" i="0" u="none" strike="noStrike">
                <a:effectLst/>
                <a:latin typeface="Calibri Light"/>
                <a:ea typeface="Calibri Light"/>
                <a:cs typeface="Calibri Light"/>
              </a:rPr>
              <a:t>s for data space customers</a:t>
            </a:r>
            <a:endParaRPr lang="en-US" b="0" i="0">
              <a:effectLst/>
              <a:latin typeface="Calibri Light"/>
              <a:ea typeface="Calibri Light"/>
              <a:cs typeface="Calibri Light"/>
            </a:endParaRPr>
          </a:p>
        </p:txBody>
      </p:sp>
      <p:sp>
        <p:nvSpPr>
          <p:cNvPr id="17"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32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E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549583CB-0BB2-BC4F-165E-ECA48FA8DE6F}"/>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8918685" y="2429430"/>
            <a:ext cx="2136677" cy="217843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36" name="TextBox 35">
            <a:extLst>
              <a:ext uri="{FF2B5EF4-FFF2-40B4-BE49-F238E27FC236}">
                <a16:creationId xmlns:a16="http://schemas.microsoft.com/office/drawing/2014/main" id="{7E80ABE1-A08E-8EB7-DC5D-E2715041210E}"/>
              </a:ext>
            </a:extLst>
          </p:cNvPr>
          <p:cNvSpPr txBox="1"/>
          <p:nvPr/>
        </p:nvSpPr>
        <p:spPr>
          <a:xfrm>
            <a:off x="1001300" y="6437974"/>
            <a:ext cx="8820000" cy="261610"/>
          </a:xfrm>
          <a:prstGeom prst="rect">
            <a:avLst/>
          </a:prstGeom>
          <a:noFill/>
        </p:spPr>
        <p:txBody>
          <a:bodyPr wrap="square" lIns="91440" tIns="45720" rIns="91440" bIns="45720" anchor="t">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endParaRPr lang="en-US" sz="1100" b="0" i="1" u="none" strike="noStrike" kern="1200" cap="none" spc="0" normalizeH="0" baseline="0" noProof="0">
              <a:ln>
                <a:noFill/>
              </a:ln>
              <a:solidFill>
                <a:srgbClr val="632E62"/>
              </a:solidFill>
              <a:effectLst/>
              <a:uLnTx/>
              <a:uFillTx/>
              <a:latin typeface="Calibri Light"/>
              <a:cs typeface="Calibri Light"/>
            </a:endParaRPr>
          </a:p>
        </p:txBody>
      </p:sp>
      <p:sp>
        <p:nvSpPr>
          <p:cNvPr id="3" name="Rectangle 2">
            <a:extLst>
              <a:ext uri="{FF2B5EF4-FFF2-40B4-BE49-F238E27FC236}">
                <a16:creationId xmlns:a16="http://schemas.microsoft.com/office/drawing/2014/main" id="{E49ABECA-4C6B-D29D-2581-2103A5B6F863}"/>
              </a:ext>
            </a:extLst>
          </p:cNvPr>
          <p:cNvSpPr/>
          <p:nvPr/>
        </p:nvSpPr>
        <p:spPr>
          <a:xfrm>
            <a:off x="529007" y="1249177"/>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694616C-90BB-BAAF-9D12-D6BFFE1FEDC1}"/>
              </a:ext>
            </a:extLst>
          </p:cNvPr>
          <p:cNvSpPr txBox="1"/>
          <p:nvPr/>
        </p:nvSpPr>
        <p:spPr>
          <a:xfrm>
            <a:off x="733720" y="6198394"/>
            <a:ext cx="8578129" cy="261610"/>
          </a:xfrm>
          <a:prstGeom prst="rect">
            <a:avLst/>
          </a:prstGeom>
          <a:noFill/>
        </p:spPr>
        <p:txBody>
          <a:bodyPr wrap="square" rtlCol="0">
            <a:spAutoFit/>
          </a:bodyPr>
          <a:lstStyle/>
          <a:p>
            <a:r>
              <a:rPr lang="en-IE" sz="1100">
                <a:solidFill>
                  <a:schemeClr val="tx2"/>
                </a:solidFill>
                <a:latin typeface="+mj-lt"/>
                <a:hlinkClick r:id="rId4">
                  <a:extLst>
                    <a:ext uri="{A12FA001-AC4F-418D-AE19-62706E023703}">
                      <ahyp:hlinkClr xmlns:ahyp="http://schemas.microsoft.com/office/drawing/2018/hyperlinkcolor" val="tx"/>
                    </a:ext>
                  </a:extLst>
                </a:hlinkClick>
              </a:rPr>
              <a:t>* https://joinup.ec.europa.eu/collection/semic-support-centre/data-spaces</a:t>
            </a:r>
            <a:r>
              <a:rPr lang="en-IE" sz="1100">
                <a:solidFill>
                  <a:schemeClr val="tx2"/>
                </a:solidFill>
                <a:latin typeface="+mj-lt"/>
              </a:rPr>
              <a:t> </a:t>
            </a:r>
          </a:p>
        </p:txBody>
      </p:sp>
    </p:spTree>
    <p:extLst>
      <p:ext uri="{BB962C8B-B14F-4D97-AF65-F5344CB8AC3E}">
        <p14:creationId xmlns:p14="http://schemas.microsoft.com/office/powerpoint/2010/main" val="3678878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520" y="310"/>
            <a:ext cx="2102930" cy="6857381"/>
          </a:xfrm>
          <a:prstGeom prst="rect">
            <a:avLst/>
          </a:prstGeom>
          <a:solidFill>
            <a:srgbClr val="432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a:p>
        </p:txBody>
      </p:sp>
      <p:sp>
        <p:nvSpPr>
          <p:cNvPr id="2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146" y="2359010"/>
            <a:ext cx="2139979" cy="2139979"/>
          </a:xfrm>
          <a:prstGeom prst="ellipse">
            <a:avLst/>
          </a:prstGeom>
          <a:solidFill>
            <a:srgbClr val="FFFFFF"/>
          </a:solidFill>
          <a:ln w="22225">
            <a:solidFill>
              <a:srgbClr val="FFE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a:p>
        </p:txBody>
      </p:sp>
      <p:pic>
        <p:nvPicPr>
          <p:cNvPr id="5" name="Picture 4" descr="Diagram&#10;&#10;Description automatically generated">
            <a:extLst>
              <a:ext uri="{FF2B5EF4-FFF2-40B4-BE49-F238E27FC236}">
                <a16:creationId xmlns:a16="http://schemas.microsoft.com/office/drawing/2014/main" id="{549583CB-0BB2-BC4F-165E-ECA48FA8DE6F}"/>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9007908" y="2486376"/>
            <a:ext cx="2028700" cy="2045006"/>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5" name="TextBox 14">
            <a:extLst>
              <a:ext uri="{FF2B5EF4-FFF2-40B4-BE49-F238E27FC236}">
                <a16:creationId xmlns:a16="http://schemas.microsoft.com/office/drawing/2014/main" id="{821118DD-EBFF-4308-8A3C-2DD408D77063}"/>
              </a:ext>
            </a:extLst>
          </p:cNvPr>
          <p:cNvSpPr txBox="1"/>
          <p:nvPr/>
        </p:nvSpPr>
        <p:spPr>
          <a:xfrm>
            <a:off x="0" y="6187775"/>
            <a:ext cx="8819204" cy="261610"/>
          </a:xfrm>
          <a:prstGeom prst="rect">
            <a:avLst/>
          </a:prstGeom>
          <a:noFill/>
        </p:spPr>
        <p:txBody>
          <a:bodyPr wrap="square">
            <a:spAutoFit/>
          </a:bodyPr>
          <a:lstStyle/>
          <a:p>
            <a:pPr lvl="1" fontAlgn="base">
              <a:spcBef>
                <a:spcPct val="0"/>
              </a:spcBef>
              <a:spcAft>
                <a:spcPct val="0"/>
              </a:spcAft>
              <a:defRPr/>
            </a:pPr>
            <a:r>
              <a:rPr lang="en-US" sz="1100">
                <a:solidFill>
                  <a:schemeClr val="tx2"/>
                </a:solidFill>
                <a:latin typeface="+mj-lt"/>
              </a:rPr>
              <a:t>Learn more about the Digital Europe </a:t>
            </a:r>
            <a:r>
              <a:rPr lang="en-US" sz="1100" err="1">
                <a:solidFill>
                  <a:schemeClr val="tx2"/>
                </a:solidFill>
                <a:latin typeface="+mj-lt"/>
              </a:rPr>
              <a:t>Programme</a:t>
            </a:r>
            <a:r>
              <a:rPr lang="en-US" sz="1100">
                <a:solidFill>
                  <a:schemeClr val="tx2"/>
                </a:solidFill>
                <a:latin typeface="+mj-lt"/>
              </a:rPr>
              <a:t>: </a:t>
            </a:r>
            <a:r>
              <a:rPr lang="en-US" sz="1100">
                <a:solidFill>
                  <a:schemeClr val="tx2"/>
                </a:solidFill>
                <a:latin typeface="+mj-lt"/>
                <a:hlinkClick r:id="rId4">
                  <a:extLst>
                    <a:ext uri="{A12FA001-AC4F-418D-AE19-62706E023703}">
                      <ahyp:hlinkClr xmlns:ahyp="http://schemas.microsoft.com/office/drawing/2018/hyperlinkcolor" val="tx"/>
                    </a:ext>
                  </a:extLst>
                </a:hlinkClick>
              </a:rPr>
              <a:t>https://digital-strategy.ec.europa.eu/en/activities/digital-programme</a:t>
            </a:r>
            <a:endParaRPr lang="en-US" sz="1100">
              <a:solidFill>
                <a:schemeClr val="tx2"/>
              </a:solidFill>
            </a:endParaRPr>
          </a:p>
        </p:txBody>
      </p:sp>
      <p:sp>
        <p:nvSpPr>
          <p:cNvPr id="3" name="TextBox 2">
            <a:extLst>
              <a:ext uri="{FF2B5EF4-FFF2-40B4-BE49-F238E27FC236}">
                <a16:creationId xmlns:a16="http://schemas.microsoft.com/office/drawing/2014/main" id="{4C473F69-7479-13CC-EAE3-DA92F0B77B77}"/>
              </a:ext>
            </a:extLst>
          </p:cNvPr>
          <p:cNvSpPr txBox="1"/>
          <p:nvPr/>
        </p:nvSpPr>
        <p:spPr>
          <a:xfrm>
            <a:off x="468324" y="1862922"/>
            <a:ext cx="9470830" cy="1768176"/>
          </a:xfrm>
          <a:prstGeom prst="rect">
            <a:avLst/>
          </a:prstGeom>
          <a:noFill/>
        </p:spPr>
        <p:txBody>
          <a:bodyPr wrap="square" lIns="0" tIns="0" rIns="91432" bIns="0" rtlCol="0" anchor="t">
            <a:spAutoFit/>
          </a:bodyPr>
          <a:lstStyle/>
          <a:p>
            <a:pPr defTabSz="457172">
              <a:defRPr/>
            </a:pPr>
            <a:r>
              <a:rPr lang="en-US" sz="2000">
                <a:latin typeface="Calibri Light"/>
                <a:cs typeface="Calibri Light"/>
              </a:rPr>
              <a:t>The BDTI is funded by the </a:t>
            </a:r>
            <a:r>
              <a:rPr lang="en-US" sz="2000" b="1">
                <a:highlight>
                  <a:srgbClr val="FFFF00"/>
                </a:highlight>
                <a:latin typeface="Calibri Light"/>
                <a:cs typeface="Calibri"/>
              </a:rPr>
              <a:t>Digital Europe </a:t>
            </a:r>
            <a:r>
              <a:rPr lang="en-US" sz="2000" b="1" err="1">
                <a:highlight>
                  <a:srgbClr val="FFFF00"/>
                </a:highlight>
                <a:latin typeface="Calibri Light"/>
                <a:cs typeface="Calibri"/>
              </a:rPr>
              <a:t>Programme</a:t>
            </a:r>
            <a:r>
              <a:rPr lang="en-US" sz="2000" b="1">
                <a:highlight>
                  <a:srgbClr val="FFFF00"/>
                </a:highlight>
                <a:latin typeface="Calibri Light"/>
                <a:cs typeface="Calibri"/>
              </a:rPr>
              <a:t> (DEP)</a:t>
            </a:r>
            <a:endParaRPr lang="en-US" sz="2000" b="1">
              <a:highlight>
                <a:srgbClr val="FFFF00"/>
              </a:highlight>
              <a:latin typeface="Calibri Light"/>
              <a:cs typeface="Calibri Light"/>
            </a:endParaRPr>
          </a:p>
          <a:p>
            <a:pPr defTabSz="457172">
              <a:defRPr/>
            </a:pPr>
            <a:r>
              <a:rPr lang="en-US" sz="2000">
                <a:latin typeface="Calibri Light"/>
                <a:cs typeface="Calibri Light"/>
              </a:rPr>
              <a:t>focused on </a:t>
            </a:r>
            <a:r>
              <a:rPr lang="en-US" sz="2000" b="1">
                <a:latin typeface="Calibri Light"/>
                <a:cs typeface="Calibri Light"/>
              </a:rPr>
              <a:t>bringing digital technology </a:t>
            </a:r>
            <a:r>
              <a:rPr lang="en-US" sz="2000">
                <a:latin typeface="Calibri Light"/>
                <a:cs typeface="Calibri Light"/>
              </a:rPr>
              <a:t>to businesses, citizens and </a:t>
            </a:r>
            <a:r>
              <a:rPr lang="en-US" sz="2000" b="1">
                <a:latin typeface="Calibri Light"/>
                <a:cs typeface="Calibri Light"/>
              </a:rPr>
              <a:t>public administrations</a:t>
            </a:r>
            <a:r>
              <a:rPr lang="en-US" sz="2000">
                <a:latin typeface="Calibri Light"/>
                <a:cs typeface="Calibri Light"/>
              </a:rPr>
              <a:t>. </a:t>
            </a:r>
            <a:endParaRPr lang="en-US" sz="1600">
              <a:cs typeface="Calibri Light"/>
            </a:endParaRPr>
          </a:p>
          <a:p>
            <a:pPr fontAlgn="base">
              <a:lnSpc>
                <a:spcPct val="90000"/>
              </a:lnSpc>
              <a:spcBef>
                <a:spcPct val="0"/>
              </a:spcBef>
              <a:spcAft>
                <a:spcPts val="450"/>
              </a:spcAft>
              <a:buClr>
                <a:srgbClr val="FFFFFF"/>
              </a:buClr>
              <a:defRPr/>
            </a:pPr>
            <a:endParaRPr lang="en-US" sz="1600">
              <a:cs typeface="Calibri Light"/>
            </a:endParaRPr>
          </a:p>
          <a:p>
            <a:pPr fontAlgn="base">
              <a:lnSpc>
                <a:spcPct val="90000"/>
              </a:lnSpc>
              <a:spcBef>
                <a:spcPct val="0"/>
              </a:spcBef>
              <a:spcAft>
                <a:spcPts val="450"/>
              </a:spcAft>
              <a:buClr>
                <a:srgbClr val="FFFFFF"/>
              </a:buClr>
              <a:defRPr/>
            </a:pPr>
            <a:r>
              <a:rPr lang="en-US" sz="2000">
                <a:latin typeface="Calibri Light"/>
                <a:cs typeface="Calibri Light"/>
              </a:rPr>
              <a:t>The DEP provides strategic funding </a:t>
            </a:r>
            <a:r>
              <a:rPr lang="en-US" sz="2000" b="1">
                <a:latin typeface="Calibri Light"/>
                <a:cs typeface="Calibri Light"/>
              </a:rPr>
              <a:t>in five crucial areas: </a:t>
            </a:r>
          </a:p>
          <a:p>
            <a:pPr fontAlgn="base">
              <a:lnSpc>
                <a:spcPct val="90000"/>
              </a:lnSpc>
              <a:spcBef>
                <a:spcPct val="0"/>
              </a:spcBef>
              <a:spcAft>
                <a:spcPts val="450"/>
              </a:spcAft>
              <a:buClr>
                <a:srgbClr val="FFFFFF"/>
              </a:buClr>
              <a:defRPr/>
            </a:pPr>
            <a:endParaRPr lang="en-US" sz="1600">
              <a:cs typeface="Calibri Light"/>
            </a:endParaRPr>
          </a:p>
          <a:p>
            <a:pPr>
              <a:defRPr/>
            </a:pPr>
            <a:endParaRPr lang="en-GB" sz="1600">
              <a:latin typeface="+mj-lt"/>
              <a:ea typeface="Titillium" charset="0"/>
              <a:cs typeface="Titillium" charset="0"/>
            </a:endParaRPr>
          </a:p>
        </p:txBody>
      </p:sp>
      <p:sp>
        <p:nvSpPr>
          <p:cNvPr id="18" name="Title 1">
            <a:extLst>
              <a:ext uri="{FF2B5EF4-FFF2-40B4-BE49-F238E27FC236}">
                <a16:creationId xmlns:a16="http://schemas.microsoft.com/office/drawing/2014/main" id="{732CF0DA-120E-4414-38FC-7ED59A4DE3C2}"/>
              </a:ext>
            </a:extLst>
          </p:cNvPr>
          <p:cNvSpPr txBox="1">
            <a:spLocks/>
          </p:cNvSpPr>
          <p:nvPr/>
        </p:nvSpPr>
        <p:spPr>
          <a:xfrm>
            <a:off x="188936" y="118529"/>
            <a:ext cx="9600851" cy="1325443"/>
          </a:xfrm>
          <a:prstGeom prst="rect">
            <a:avLst/>
          </a:prstGeom>
        </p:spPr>
        <p:txBody>
          <a:bodyPr vert="horz" lIns="91432" tIns="45716" rIns="91432" bIns="45716"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endParaRPr lang="en-US" sz="3700">
              <a:latin typeface="Calibri Light"/>
              <a:ea typeface="Calibri Light"/>
              <a:cs typeface="Calibri Light"/>
            </a:endParaRPr>
          </a:p>
        </p:txBody>
      </p:sp>
      <p:sp>
        <p:nvSpPr>
          <p:cNvPr id="2" name="TextBox 2">
            <a:extLst>
              <a:ext uri="{FF2B5EF4-FFF2-40B4-BE49-F238E27FC236}">
                <a16:creationId xmlns:a16="http://schemas.microsoft.com/office/drawing/2014/main" id="{8BF93D4F-D41A-D926-8FA1-76F2757CB629}"/>
              </a:ext>
            </a:extLst>
          </p:cNvPr>
          <p:cNvSpPr txBox="1"/>
          <p:nvPr/>
        </p:nvSpPr>
        <p:spPr>
          <a:xfrm>
            <a:off x="529007" y="3697931"/>
            <a:ext cx="3332335" cy="360093"/>
          </a:xfrm>
          <a:prstGeom prst="rect">
            <a:avLst/>
          </a:prstGeom>
          <a:solidFill>
            <a:schemeClr val="bg2"/>
          </a:solidFill>
          <a:ln w="19050">
            <a:noFill/>
          </a:ln>
        </p:spPr>
        <p:txBody>
          <a:bodyPr wrap="square" lIns="71303" tIns="35652" rIns="71303" bIns="35652"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13049">
              <a:defRPr/>
            </a:pPr>
            <a:r>
              <a:rPr lang="en-US" sz="1872" b="1">
                <a:solidFill>
                  <a:srgbClr val="443187"/>
                </a:solidFill>
                <a:latin typeface="Calibri" panose="020F0502020204030204"/>
              </a:rPr>
              <a:t>High performance computing</a:t>
            </a:r>
            <a:endParaRPr lang="en-GB" sz="1872">
              <a:solidFill>
                <a:prstClr val="black"/>
              </a:solidFill>
              <a:latin typeface="Calibri" panose="020F0502020204030204"/>
              <a:ea typeface="Calibri"/>
              <a:cs typeface="Calibri"/>
            </a:endParaRPr>
          </a:p>
        </p:txBody>
      </p:sp>
      <p:sp>
        <p:nvSpPr>
          <p:cNvPr id="7" name="TextBox 3">
            <a:extLst>
              <a:ext uri="{FF2B5EF4-FFF2-40B4-BE49-F238E27FC236}">
                <a16:creationId xmlns:a16="http://schemas.microsoft.com/office/drawing/2014/main" id="{C6F990FE-D9B4-5E0D-BA74-26FFF8D26036}"/>
              </a:ext>
            </a:extLst>
          </p:cNvPr>
          <p:cNvSpPr txBox="1"/>
          <p:nvPr/>
        </p:nvSpPr>
        <p:spPr>
          <a:xfrm>
            <a:off x="524151" y="4125948"/>
            <a:ext cx="3330789" cy="552132"/>
          </a:xfrm>
          <a:prstGeom prst="rect">
            <a:avLst/>
          </a:prstGeom>
          <a:solidFill>
            <a:srgbClr val="FFFF00"/>
          </a:solidFill>
          <a:ln w="19050">
            <a:noFill/>
          </a:ln>
        </p:spPr>
        <p:txBody>
          <a:bodyPr wrap="square" lIns="71303" tIns="35652" rIns="71303" bIns="35652"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13049">
              <a:defRPr/>
            </a:pPr>
            <a:r>
              <a:rPr lang="en-US" sz="1872" b="1">
                <a:solidFill>
                  <a:srgbClr val="443187"/>
                </a:solidFill>
                <a:latin typeface="Calibri" panose="020F0502020204030204"/>
              </a:rPr>
              <a:t>Artificial intelligence</a:t>
            </a:r>
            <a:endParaRPr lang="en-US" sz="1872" b="1">
              <a:solidFill>
                <a:srgbClr val="443187"/>
              </a:solidFill>
              <a:latin typeface="Calibri" panose="020F0502020204030204"/>
              <a:ea typeface="Calibri"/>
              <a:cs typeface="Calibri"/>
            </a:endParaRPr>
          </a:p>
          <a:p>
            <a:pPr algn="ctr" defTabSz="713049">
              <a:defRPr/>
            </a:pPr>
            <a:r>
              <a:rPr lang="en-US" sz="1248" i="1">
                <a:solidFill>
                  <a:srgbClr val="443187"/>
                </a:solidFill>
                <a:latin typeface="Calibri" panose="020F0502020204030204"/>
              </a:rPr>
              <a:t>(Cloud, data and AI)</a:t>
            </a:r>
            <a:endParaRPr lang="en-GB" sz="1248" i="1">
              <a:solidFill>
                <a:prstClr val="black"/>
              </a:solidFill>
              <a:latin typeface="Calibri" panose="020F0502020204030204"/>
              <a:ea typeface="Calibri"/>
              <a:cs typeface="Calibri"/>
            </a:endParaRPr>
          </a:p>
        </p:txBody>
      </p:sp>
      <p:sp>
        <p:nvSpPr>
          <p:cNvPr id="9" name="TextBox 4">
            <a:extLst>
              <a:ext uri="{FF2B5EF4-FFF2-40B4-BE49-F238E27FC236}">
                <a16:creationId xmlns:a16="http://schemas.microsoft.com/office/drawing/2014/main" id="{213C0AB2-3BB8-AEE6-7198-D490D01E5F8E}"/>
              </a:ext>
            </a:extLst>
          </p:cNvPr>
          <p:cNvSpPr txBox="1"/>
          <p:nvPr/>
        </p:nvSpPr>
        <p:spPr>
          <a:xfrm>
            <a:off x="3991522" y="3703542"/>
            <a:ext cx="2983380" cy="360093"/>
          </a:xfrm>
          <a:prstGeom prst="rect">
            <a:avLst/>
          </a:prstGeom>
          <a:solidFill>
            <a:schemeClr val="bg2"/>
          </a:solidFill>
          <a:ln w="19050">
            <a:noFill/>
          </a:ln>
        </p:spPr>
        <p:txBody>
          <a:bodyPr wrap="square" lIns="71303" tIns="35652" rIns="71303" bIns="35652"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13049">
              <a:defRPr/>
            </a:pPr>
            <a:r>
              <a:rPr lang="en-US" sz="1872" b="1">
                <a:solidFill>
                  <a:srgbClr val="443187"/>
                </a:solidFill>
                <a:latin typeface="Calibri" panose="020F0502020204030204"/>
              </a:rPr>
              <a:t>Cybersecurity</a:t>
            </a:r>
            <a:endParaRPr lang="en-GB" sz="1872">
              <a:solidFill>
                <a:prstClr val="black"/>
              </a:solidFill>
              <a:latin typeface="Calibri" panose="020F0502020204030204"/>
              <a:ea typeface="Calibri"/>
              <a:cs typeface="Calibri"/>
            </a:endParaRPr>
          </a:p>
        </p:txBody>
      </p:sp>
      <p:sp>
        <p:nvSpPr>
          <p:cNvPr id="10" name="TextBox 5">
            <a:extLst>
              <a:ext uri="{FF2B5EF4-FFF2-40B4-BE49-F238E27FC236}">
                <a16:creationId xmlns:a16="http://schemas.microsoft.com/office/drawing/2014/main" id="{AA820969-C37C-1986-FEAA-62F26C528822}"/>
              </a:ext>
            </a:extLst>
          </p:cNvPr>
          <p:cNvSpPr txBox="1"/>
          <p:nvPr/>
        </p:nvSpPr>
        <p:spPr>
          <a:xfrm>
            <a:off x="3991522" y="4216192"/>
            <a:ext cx="2983381" cy="360093"/>
          </a:xfrm>
          <a:prstGeom prst="rect">
            <a:avLst/>
          </a:prstGeom>
          <a:solidFill>
            <a:schemeClr val="bg2"/>
          </a:solidFill>
          <a:ln w="19050">
            <a:noFill/>
          </a:ln>
        </p:spPr>
        <p:txBody>
          <a:bodyPr wrap="square" lIns="71303" tIns="35652" rIns="71303" bIns="35652"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13049">
              <a:defRPr/>
            </a:pPr>
            <a:r>
              <a:rPr lang="en-US" sz="1872" b="1">
                <a:solidFill>
                  <a:srgbClr val="443187"/>
                </a:solidFill>
                <a:latin typeface="Calibri" panose="020F0502020204030204"/>
              </a:rPr>
              <a:t>Advanced digital skills</a:t>
            </a:r>
            <a:endParaRPr lang="en-GB" sz="1872">
              <a:solidFill>
                <a:prstClr val="black"/>
              </a:solidFill>
              <a:latin typeface="Calibri" panose="020F0502020204030204"/>
              <a:ea typeface="Calibri"/>
              <a:cs typeface="Calibri"/>
            </a:endParaRPr>
          </a:p>
        </p:txBody>
      </p:sp>
      <p:sp>
        <p:nvSpPr>
          <p:cNvPr id="11" name="TextBox 6">
            <a:extLst>
              <a:ext uri="{FF2B5EF4-FFF2-40B4-BE49-F238E27FC236}">
                <a16:creationId xmlns:a16="http://schemas.microsoft.com/office/drawing/2014/main" id="{ED799EE7-E7AD-7A62-6C13-B445DD28CBEB}"/>
              </a:ext>
            </a:extLst>
          </p:cNvPr>
          <p:cNvSpPr txBox="1"/>
          <p:nvPr/>
        </p:nvSpPr>
        <p:spPr>
          <a:xfrm>
            <a:off x="529013" y="4842842"/>
            <a:ext cx="6457154" cy="360093"/>
          </a:xfrm>
          <a:prstGeom prst="rect">
            <a:avLst/>
          </a:prstGeom>
          <a:solidFill>
            <a:schemeClr val="bg2"/>
          </a:solidFill>
          <a:ln w="19050">
            <a:noFill/>
          </a:ln>
        </p:spPr>
        <p:txBody>
          <a:bodyPr wrap="square" lIns="71303" tIns="35652" rIns="71303" bIns="35652"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13049">
              <a:defRPr/>
            </a:pPr>
            <a:r>
              <a:rPr lang="en-US" sz="1872" b="1">
                <a:solidFill>
                  <a:srgbClr val="443187"/>
                </a:solidFill>
                <a:latin typeface="Calibri" panose="020F0502020204030204"/>
              </a:rPr>
              <a:t>Deployment and wide use of digital technologies</a:t>
            </a:r>
            <a:endParaRPr lang="en-GB" sz="1872">
              <a:solidFill>
                <a:prstClr val="black"/>
              </a:solidFill>
              <a:latin typeface="Calibri" panose="020F0502020204030204"/>
              <a:ea typeface="Calibri"/>
              <a:cs typeface="Calibri"/>
            </a:endParaRPr>
          </a:p>
        </p:txBody>
      </p:sp>
      <p:sp>
        <p:nvSpPr>
          <p:cNvPr id="6" name="TextBox 5">
            <a:extLst>
              <a:ext uri="{FF2B5EF4-FFF2-40B4-BE49-F238E27FC236}">
                <a16:creationId xmlns:a16="http://schemas.microsoft.com/office/drawing/2014/main" id="{E2932419-FBEB-E9E6-80EC-DA88640E6904}"/>
              </a:ext>
            </a:extLst>
          </p:cNvPr>
          <p:cNvSpPr txBox="1"/>
          <p:nvPr/>
        </p:nvSpPr>
        <p:spPr>
          <a:xfrm>
            <a:off x="345477" y="529322"/>
            <a:ext cx="9108385" cy="1200321"/>
          </a:xfrm>
          <a:prstGeom prst="rect">
            <a:avLst/>
          </a:prstGeom>
          <a:noFill/>
        </p:spPr>
        <p:txBody>
          <a:bodyPr rot="0" spcFirstLastPara="0" vertOverflow="overflow" horzOverflow="overflow" vert="horz" wrap="square" lIns="91432" tIns="45716" rIns="91432" bIns="45716" numCol="1" spcCol="0" rtlCol="0" fromWordArt="0" anchor="t" anchorCtr="0" forceAA="0" compatLnSpc="1">
            <a:prstTxWarp prst="textNoShape">
              <a:avLst/>
            </a:prstTxWarp>
            <a:spAutoFit/>
          </a:bodyPr>
          <a:lstStyle/>
          <a:p>
            <a:r>
              <a:rPr lang="en-US" sz="3600" b="1">
                <a:latin typeface="Calibri Light"/>
                <a:ea typeface="Calibri Light"/>
                <a:cs typeface="Calibri Light"/>
              </a:rPr>
              <a:t>About the Big Data Test Infrastructure (BDTI)</a:t>
            </a:r>
            <a:endParaRPr lang="en-US" sz="3600">
              <a:latin typeface="Calibri Light"/>
              <a:ea typeface="Calibri Light"/>
              <a:cs typeface="Calibri Light"/>
            </a:endParaRPr>
          </a:p>
          <a:p>
            <a:pPr algn="l"/>
            <a:endParaRPr lang="en-GB" sz="3600" b="1">
              <a:latin typeface="Calibri Light"/>
              <a:cs typeface="Calibri"/>
            </a:endParaRPr>
          </a:p>
        </p:txBody>
      </p:sp>
      <p:sp>
        <p:nvSpPr>
          <p:cNvPr id="14" name="Rectangle 13">
            <a:extLst>
              <a:ext uri="{FF2B5EF4-FFF2-40B4-BE49-F238E27FC236}">
                <a16:creationId xmlns:a16="http://schemas.microsoft.com/office/drawing/2014/main" id="{4AC9ECE6-9C0F-AA66-B941-250C26E6329F}"/>
              </a:ext>
            </a:extLst>
          </p:cNvPr>
          <p:cNvSpPr/>
          <p:nvPr/>
        </p:nvSpPr>
        <p:spPr>
          <a:xfrm>
            <a:off x="509129" y="1249177"/>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01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descr="Diagram&#10;&#10;Description automatically generated">
            <a:extLst>
              <a:ext uri="{FF2B5EF4-FFF2-40B4-BE49-F238E27FC236}">
                <a16:creationId xmlns:a16="http://schemas.microsoft.com/office/drawing/2014/main" id="{62AE1388-0729-9DD5-2F0A-2A66222C48F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10285425" y="-1938"/>
            <a:ext cx="1789133" cy="179726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3" name="TextBox 2">
            <a:extLst>
              <a:ext uri="{FF2B5EF4-FFF2-40B4-BE49-F238E27FC236}">
                <a16:creationId xmlns:a16="http://schemas.microsoft.com/office/drawing/2014/main" id="{DA6FC60A-D606-2D2C-DB04-F715515B1ECD}"/>
              </a:ext>
            </a:extLst>
          </p:cNvPr>
          <p:cNvSpPr txBox="1"/>
          <p:nvPr/>
        </p:nvSpPr>
        <p:spPr>
          <a:xfrm>
            <a:off x="363199" y="333854"/>
            <a:ext cx="10960469" cy="646323"/>
          </a:xfrm>
          <a:prstGeom prst="rect">
            <a:avLst/>
          </a:prstGeom>
          <a:noFill/>
        </p:spPr>
        <p:txBody>
          <a:bodyPr rot="0" spcFirstLastPara="0" vertOverflow="overflow" horzOverflow="overflow" vert="horz" wrap="square" lIns="91432" tIns="45716" rIns="91432" bIns="45716" numCol="1" spcCol="0" rtlCol="0" fromWordArt="0" anchor="t" anchorCtr="0" forceAA="0" compatLnSpc="1">
            <a:prstTxWarp prst="textNoShape">
              <a:avLst/>
            </a:prstTxWarp>
            <a:spAutoFit/>
          </a:bodyPr>
          <a:lstStyle/>
          <a:p>
            <a:r>
              <a:rPr lang="en-GB" sz="3600" b="1">
                <a:latin typeface="Calibri Light"/>
                <a:ea typeface="Calibri Light"/>
                <a:cs typeface="Calibri Light"/>
              </a:rPr>
              <a:t>Open-source tools to support your data journey</a:t>
            </a:r>
          </a:p>
        </p:txBody>
      </p:sp>
      <p:graphicFrame>
        <p:nvGraphicFramePr>
          <p:cNvPr id="4" name="Diagram 3">
            <a:extLst>
              <a:ext uri="{FF2B5EF4-FFF2-40B4-BE49-F238E27FC236}">
                <a16:creationId xmlns:a16="http://schemas.microsoft.com/office/drawing/2014/main" id="{D5526B0A-7102-8A36-116A-466DC1A4D1ED}"/>
              </a:ext>
            </a:extLst>
          </p:cNvPr>
          <p:cNvGraphicFramePr/>
          <p:nvPr>
            <p:extLst>
              <p:ext uri="{D42A27DB-BD31-4B8C-83A1-F6EECF244321}">
                <p14:modId xmlns:p14="http://schemas.microsoft.com/office/powerpoint/2010/main" val="2861842786"/>
              </p:ext>
            </p:extLst>
          </p:nvPr>
        </p:nvGraphicFramePr>
        <p:xfrm>
          <a:off x="2220184" y="1480469"/>
          <a:ext cx="7381724" cy="4586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4" name="Picture 43">
            <a:extLst>
              <a:ext uri="{FF2B5EF4-FFF2-40B4-BE49-F238E27FC236}">
                <a16:creationId xmlns:a16="http://schemas.microsoft.com/office/drawing/2014/main" id="{7BB3BD66-B232-58DA-6388-C383208F46DF}"/>
              </a:ext>
            </a:extLst>
          </p:cNvPr>
          <p:cNvPicPr>
            <a:picLocks noChangeAspect="1"/>
          </p:cNvPicPr>
          <p:nvPr/>
        </p:nvPicPr>
        <p:blipFill>
          <a:blip r:embed="rId9"/>
          <a:stretch>
            <a:fillRect/>
          </a:stretch>
        </p:blipFill>
        <p:spPr>
          <a:xfrm>
            <a:off x="8783253" y="2276756"/>
            <a:ext cx="819940" cy="123623"/>
          </a:xfrm>
          <a:prstGeom prst="rect">
            <a:avLst/>
          </a:prstGeom>
        </p:spPr>
      </p:pic>
      <p:pic>
        <p:nvPicPr>
          <p:cNvPr id="45" name="Picture 44">
            <a:extLst>
              <a:ext uri="{FF2B5EF4-FFF2-40B4-BE49-F238E27FC236}">
                <a16:creationId xmlns:a16="http://schemas.microsoft.com/office/drawing/2014/main" id="{D19EBD91-ABD2-B1EB-5392-11D1A19279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83252" y="3332340"/>
            <a:ext cx="380162" cy="39223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MongoDB gets a data lake, new security features and more | TechCrunch">
            <a:extLst>
              <a:ext uri="{FF2B5EF4-FFF2-40B4-BE49-F238E27FC236}">
                <a16:creationId xmlns:a16="http://schemas.microsoft.com/office/drawing/2014/main" id="{C616BFCE-8610-B52A-0C74-CFE00A9435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83252" y="3004828"/>
            <a:ext cx="953349" cy="25745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Virtuoso Reviews 2023: Details, Pricing, &amp; Features | G2">
            <a:extLst>
              <a:ext uri="{FF2B5EF4-FFF2-40B4-BE49-F238E27FC236}">
                <a16:creationId xmlns:a16="http://schemas.microsoft.com/office/drawing/2014/main" id="{C8F9C80E-9DE1-5584-D0A9-9A41B0208F4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83253" y="2598621"/>
            <a:ext cx="792779" cy="416209"/>
          </a:xfrm>
          <a:prstGeom prst="rect">
            <a:avLst/>
          </a:prstGeom>
          <a:noFill/>
          <a:extLst>
            <a:ext uri="{909E8E84-426E-40DD-AFC4-6F175D3DCCD1}">
              <a14:hiddenFill xmlns:a14="http://schemas.microsoft.com/office/drawing/2010/main">
                <a:solidFill>
                  <a:srgbClr val="FFFFFF"/>
                </a:solidFill>
              </a14:hiddenFill>
            </a:ext>
          </a:extLst>
        </p:spPr>
      </p:pic>
      <p:sp>
        <p:nvSpPr>
          <p:cNvPr id="48" name="Left Brace 47">
            <a:extLst>
              <a:ext uri="{FF2B5EF4-FFF2-40B4-BE49-F238E27FC236}">
                <a16:creationId xmlns:a16="http://schemas.microsoft.com/office/drawing/2014/main" id="{216B1345-7735-8C72-30FD-2558D74BB933}"/>
              </a:ext>
            </a:extLst>
          </p:cNvPr>
          <p:cNvSpPr/>
          <p:nvPr/>
        </p:nvSpPr>
        <p:spPr>
          <a:xfrm rot="10800000">
            <a:off x="9735578" y="2656728"/>
            <a:ext cx="374146" cy="1004993"/>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49" name="Left Brace 48">
            <a:extLst>
              <a:ext uri="{FF2B5EF4-FFF2-40B4-BE49-F238E27FC236}">
                <a16:creationId xmlns:a16="http://schemas.microsoft.com/office/drawing/2014/main" id="{C8D5AF7C-03FE-041F-6552-508733F6E8B6}"/>
              </a:ext>
            </a:extLst>
          </p:cNvPr>
          <p:cNvSpPr/>
          <p:nvPr/>
        </p:nvSpPr>
        <p:spPr>
          <a:xfrm rot="10800000">
            <a:off x="9735578" y="2172897"/>
            <a:ext cx="374146" cy="331340"/>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50" name="Rectangle 49">
            <a:extLst>
              <a:ext uri="{FF2B5EF4-FFF2-40B4-BE49-F238E27FC236}">
                <a16:creationId xmlns:a16="http://schemas.microsoft.com/office/drawing/2014/main" id="{110013A3-EA5B-39D4-56FD-D99E6B15FF54}"/>
              </a:ext>
            </a:extLst>
          </p:cNvPr>
          <p:cNvSpPr/>
          <p:nvPr/>
        </p:nvSpPr>
        <p:spPr>
          <a:xfrm>
            <a:off x="10133783" y="2200158"/>
            <a:ext cx="1070962" cy="294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03" tIns="35652" rIns="71303" bIns="35652"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300"/>
              </a:spcAft>
            </a:pPr>
            <a:r>
              <a:rPr lang="en-US" sz="1700" b="1">
                <a:solidFill>
                  <a:schemeClr val="tx1"/>
                </a:solidFill>
              </a:rPr>
              <a:t>Data Lake</a:t>
            </a:r>
            <a:endParaRPr lang="en-US" sz="1700" b="1">
              <a:solidFill>
                <a:schemeClr val="tx1"/>
              </a:solidFill>
              <a:ea typeface="Calibri"/>
              <a:cs typeface="Calibri"/>
            </a:endParaRPr>
          </a:p>
        </p:txBody>
      </p:sp>
      <p:sp>
        <p:nvSpPr>
          <p:cNvPr id="51" name="Rectangle 50">
            <a:extLst>
              <a:ext uri="{FF2B5EF4-FFF2-40B4-BE49-F238E27FC236}">
                <a16:creationId xmlns:a16="http://schemas.microsoft.com/office/drawing/2014/main" id="{84ED4489-ACF4-3562-3136-5C9CB860D4C8}"/>
              </a:ext>
            </a:extLst>
          </p:cNvPr>
          <p:cNvSpPr/>
          <p:nvPr/>
        </p:nvSpPr>
        <p:spPr>
          <a:xfrm>
            <a:off x="10107256" y="3004136"/>
            <a:ext cx="1057517" cy="331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03" tIns="35652" rIns="71303" bIns="35652"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300"/>
              </a:spcAft>
            </a:pPr>
            <a:r>
              <a:rPr lang="en-US" sz="1700" b="1">
                <a:solidFill>
                  <a:schemeClr val="tx1"/>
                </a:solidFill>
              </a:rPr>
              <a:t>Database</a:t>
            </a:r>
            <a:endParaRPr lang="en-US" sz="1700" b="1">
              <a:solidFill>
                <a:schemeClr val="tx1"/>
              </a:solidFill>
              <a:ea typeface="Calibri"/>
              <a:cs typeface="Calibri"/>
            </a:endParaRPr>
          </a:p>
        </p:txBody>
      </p:sp>
      <p:pic>
        <p:nvPicPr>
          <p:cNvPr id="52" name="Picture 51">
            <a:extLst>
              <a:ext uri="{FF2B5EF4-FFF2-40B4-BE49-F238E27FC236}">
                <a16:creationId xmlns:a16="http://schemas.microsoft.com/office/drawing/2014/main" id="{70D5EE5C-DE82-9ABD-19FC-515066CF7E5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28193" y="5242194"/>
            <a:ext cx="642259" cy="32502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76E7AFF6-2E4F-8D7A-26E9-2B2635E55F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81494" y="4882355"/>
            <a:ext cx="1155968" cy="254781"/>
          </a:xfrm>
          <a:prstGeom prst="rect">
            <a:avLst/>
          </a:prstGeom>
          <a:noFill/>
          <a:extLst>
            <a:ext uri="{909E8E84-426E-40DD-AFC4-6F175D3DCCD1}">
              <a14:hiddenFill xmlns:a14="http://schemas.microsoft.com/office/drawing/2010/main">
                <a:solidFill>
                  <a:srgbClr val="FFFFFF"/>
                </a:solidFill>
              </a14:hiddenFill>
            </a:ext>
          </a:extLst>
        </p:spPr>
      </p:pic>
      <p:sp>
        <p:nvSpPr>
          <p:cNvPr id="54" name="Left Brace 53">
            <a:extLst>
              <a:ext uri="{FF2B5EF4-FFF2-40B4-BE49-F238E27FC236}">
                <a16:creationId xmlns:a16="http://schemas.microsoft.com/office/drawing/2014/main" id="{A5A64982-DEDE-7FCF-44A2-F6967A01C6D7}"/>
              </a:ext>
            </a:extLst>
          </p:cNvPr>
          <p:cNvSpPr/>
          <p:nvPr/>
        </p:nvSpPr>
        <p:spPr>
          <a:xfrm rot="10800000">
            <a:off x="9833364" y="4765756"/>
            <a:ext cx="374146" cy="817965"/>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55" name="TextBox 12">
            <a:extLst>
              <a:ext uri="{FF2B5EF4-FFF2-40B4-BE49-F238E27FC236}">
                <a16:creationId xmlns:a16="http://schemas.microsoft.com/office/drawing/2014/main" id="{BDA3EF3C-EC51-C889-F179-91A4A45CF049}"/>
              </a:ext>
            </a:extLst>
          </p:cNvPr>
          <p:cNvSpPr txBox="1"/>
          <p:nvPr/>
        </p:nvSpPr>
        <p:spPr>
          <a:xfrm>
            <a:off x="10255792" y="4881616"/>
            <a:ext cx="1938658" cy="600094"/>
          </a:xfrm>
          <a:prstGeom prst="rect">
            <a:avLst/>
          </a:prstGeom>
          <a:noFill/>
        </p:spPr>
        <p:txBody>
          <a:bodyPr wrap="square" lIns="71303" tIns="35652" rIns="71303" bIns="35652"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en-US" sz="1700" b="1"/>
              <a:t>Advanced Processing Engines</a:t>
            </a:r>
            <a:endParaRPr lang="en-US" sz="1700" b="1">
              <a:ea typeface="Calibri"/>
              <a:cs typeface="Calibri"/>
            </a:endParaRPr>
          </a:p>
        </p:txBody>
      </p:sp>
      <p:pic>
        <p:nvPicPr>
          <p:cNvPr id="56" name="Picture 55" descr="H2O.ai Announces H2O Document AI to Automate Document Processing | Business  Wire">
            <a:extLst>
              <a:ext uri="{FF2B5EF4-FFF2-40B4-BE49-F238E27FC236}">
                <a16:creationId xmlns:a16="http://schemas.microsoft.com/office/drawing/2014/main" id="{140859E7-089B-8816-6254-BB9526C8FCB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90821" y="5116716"/>
            <a:ext cx="348033" cy="34803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9F4654FA-0A37-45D5-6274-93C4561AABB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81064" y="3773564"/>
            <a:ext cx="1305152" cy="33852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descr="Metabase full logo transparent PNG - StickPNG">
            <a:extLst>
              <a:ext uri="{FF2B5EF4-FFF2-40B4-BE49-F238E27FC236}">
                <a16:creationId xmlns:a16="http://schemas.microsoft.com/office/drawing/2014/main" id="{B7708C26-8934-97C5-84ED-F27B22CD08D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8749" y="3239166"/>
            <a:ext cx="803047" cy="42130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DD19AC03-B1CB-E46E-64A0-8A65BD6630F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3441" y="2119995"/>
            <a:ext cx="794788" cy="307048"/>
          </a:xfrm>
          <a:prstGeom prst="rect">
            <a:avLst/>
          </a:prstGeom>
          <a:noFill/>
          <a:extLst>
            <a:ext uri="{909E8E84-426E-40DD-AFC4-6F175D3DCCD1}">
              <a14:hiddenFill xmlns:a14="http://schemas.microsoft.com/office/drawing/2010/main">
                <a:solidFill>
                  <a:srgbClr val="FFFFFF"/>
                </a:solidFill>
              </a14:hiddenFill>
            </a:ext>
          </a:extLst>
        </p:spPr>
      </p:pic>
      <p:sp>
        <p:nvSpPr>
          <p:cNvPr id="60" name="Left Brace 59">
            <a:extLst>
              <a:ext uri="{FF2B5EF4-FFF2-40B4-BE49-F238E27FC236}">
                <a16:creationId xmlns:a16="http://schemas.microsoft.com/office/drawing/2014/main" id="{290C1140-7433-C9A9-FC7B-E67EDAA3E37A}"/>
              </a:ext>
            </a:extLst>
          </p:cNvPr>
          <p:cNvSpPr/>
          <p:nvPr/>
        </p:nvSpPr>
        <p:spPr>
          <a:xfrm>
            <a:off x="2290663" y="4849006"/>
            <a:ext cx="374146" cy="1015329"/>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61" name="Left Brace 60">
            <a:extLst>
              <a:ext uri="{FF2B5EF4-FFF2-40B4-BE49-F238E27FC236}">
                <a16:creationId xmlns:a16="http://schemas.microsoft.com/office/drawing/2014/main" id="{998B3754-C1E7-CB6F-F145-17F9D1804D8E}"/>
              </a:ext>
            </a:extLst>
          </p:cNvPr>
          <p:cNvSpPr/>
          <p:nvPr/>
        </p:nvSpPr>
        <p:spPr>
          <a:xfrm>
            <a:off x="2252521" y="2053011"/>
            <a:ext cx="374146" cy="416209"/>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62" name="TextBox 7">
            <a:extLst>
              <a:ext uri="{FF2B5EF4-FFF2-40B4-BE49-F238E27FC236}">
                <a16:creationId xmlns:a16="http://schemas.microsoft.com/office/drawing/2014/main" id="{A65D942F-8FD3-50EB-5221-E27D86B2CC79}"/>
              </a:ext>
            </a:extLst>
          </p:cNvPr>
          <p:cNvSpPr txBox="1"/>
          <p:nvPr/>
        </p:nvSpPr>
        <p:spPr>
          <a:xfrm>
            <a:off x="833770" y="2099775"/>
            <a:ext cx="1596694" cy="336047"/>
          </a:xfrm>
          <a:prstGeom prst="rect">
            <a:avLst/>
          </a:prstGeom>
          <a:noFill/>
        </p:spPr>
        <p:txBody>
          <a:bodyPr wrap="square" lIns="71303" tIns="35652" rIns="71303" bIns="35652"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700" b="1"/>
              <a:t>Orchestration</a:t>
            </a:r>
            <a:endParaRPr lang="en-US" sz="1716" b="1">
              <a:ea typeface="Calibri"/>
              <a:cs typeface="Calibri"/>
            </a:endParaRPr>
          </a:p>
        </p:txBody>
      </p:sp>
      <p:sp>
        <p:nvSpPr>
          <p:cNvPr id="63" name="TextBox 8">
            <a:extLst>
              <a:ext uri="{FF2B5EF4-FFF2-40B4-BE49-F238E27FC236}">
                <a16:creationId xmlns:a16="http://schemas.microsoft.com/office/drawing/2014/main" id="{00C4E2A6-A031-B6EB-DE5F-35580E801218}"/>
              </a:ext>
            </a:extLst>
          </p:cNvPr>
          <p:cNvSpPr txBox="1"/>
          <p:nvPr/>
        </p:nvSpPr>
        <p:spPr>
          <a:xfrm>
            <a:off x="888498" y="5044878"/>
            <a:ext cx="1464283" cy="600094"/>
          </a:xfrm>
          <a:prstGeom prst="rect">
            <a:avLst/>
          </a:prstGeom>
          <a:noFill/>
        </p:spPr>
        <p:txBody>
          <a:bodyPr wrap="square" lIns="71303" tIns="35652" rIns="71303" bIns="35652"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en-US" sz="1700" b="1"/>
              <a:t>Development Environments</a:t>
            </a:r>
            <a:endParaRPr lang="en-US" sz="1700" b="1">
              <a:ea typeface="Calibri"/>
              <a:cs typeface="Calibri"/>
            </a:endParaRPr>
          </a:p>
        </p:txBody>
      </p:sp>
      <p:pic>
        <p:nvPicPr>
          <p:cNvPr id="161" name="Picture 160" descr="KNIME Getting Started Guide | KNIME">
            <a:extLst>
              <a:ext uri="{FF2B5EF4-FFF2-40B4-BE49-F238E27FC236}">
                <a16:creationId xmlns:a16="http://schemas.microsoft.com/office/drawing/2014/main" id="{D4FAF50A-B101-D82A-AF46-32310B2395EA}"/>
              </a:ext>
            </a:extLst>
          </p:cNvPr>
          <p:cNvPicPr>
            <a:picLocks noChangeAspect="1"/>
          </p:cNvPicPr>
          <p:nvPr/>
        </p:nvPicPr>
        <p:blipFill>
          <a:blip r:embed="rId19"/>
          <a:stretch>
            <a:fillRect/>
          </a:stretch>
        </p:blipFill>
        <p:spPr>
          <a:xfrm>
            <a:off x="2913847" y="4733756"/>
            <a:ext cx="752407" cy="390490"/>
          </a:xfrm>
          <a:prstGeom prst="rect">
            <a:avLst/>
          </a:prstGeom>
        </p:spPr>
      </p:pic>
      <p:pic>
        <p:nvPicPr>
          <p:cNvPr id="162" name="Picture 161">
            <a:extLst>
              <a:ext uri="{FF2B5EF4-FFF2-40B4-BE49-F238E27FC236}">
                <a16:creationId xmlns:a16="http://schemas.microsoft.com/office/drawing/2014/main" id="{5F6D464D-A5C3-23D4-74F8-5107F0A1EFE5}"/>
              </a:ext>
            </a:extLst>
          </p:cNvPr>
          <p:cNvPicPr>
            <a:picLocks noChangeAspect="1"/>
          </p:cNvPicPr>
          <p:nvPr/>
        </p:nvPicPr>
        <p:blipFill>
          <a:blip r:embed="rId20"/>
          <a:stretch>
            <a:fillRect/>
          </a:stretch>
        </p:blipFill>
        <p:spPr>
          <a:xfrm>
            <a:off x="2877337" y="5112075"/>
            <a:ext cx="380966" cy="438110"/>
          </a:xfrm>
          <a:prstGeom prst="rect">
            <a:avLst/>
          </a:prstGeom>
        </p:spPr>
      </p:pic>
      <p:pic>
        <p:nvPicPr>
          <p:cNvPr id="163" name="Picture 162">
            <a:extLst>
              <a:ext uri="{FF2B5EF4-FFF2-40B4-BE49-F238E27FC236}">
                <a16:creationId xmlns:a16="http://schemas.microsoft.com/office/drawing/2014/main" id="{5C1384DF-C6A7-C90B-1269-E1F4287728E3}"/>
              </a:ext>
            </a:extLst>
          </p:cNvPr>
          <p:cNvPicPr>
            <a:picLocks noChangeAspect="1"/>
          </p:cNvPicPr>
          <p:nvPr/>
        </p:nvPicPr>
        <p:blipFill>
          <a:blip r:embed="rId21"/>
          <a:stretch>
            <a:fillRect/>
          </a:stretch>
        </p:blipFill>
        <p:spPr>
          <a:xfrm>
            <a:off x="2881040" y="5589340"/>
            <a:ext cx="733359" cy="266676"/>
          </a:xfrm>
          <a:prstGeom prst="rect">
            <a:avLst/>
          </a:prstGeom>
        </p:spPr>
      </p:pic>
      <p:sp>
        <p:nvSpPr>
          <p:cNvPr id="5" name="Rectangle 4">
            <a:extLst>
              <a:ext uri="{FF2B5EF4-FFF2-40B4-BE49-F238E27FC236}">
                <a16:creationId xmlns:a16="http://schemas.microsoft.com/office/drawing/2014/main" id="{6FA19819-E4B2-B336-EDB8-38E8E770A9B8}"/>
              </a:ext>
            </a:extLst>
          </p:cNvPr>
          <p:cNvSpPr/>
          <p:nvPr/>
        </p:nvSpPr>
        <p:spPr>
          <a:xfrm>
            <a:off x="485465" y="1091889"/>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47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descr="Diagram&#10;&#10;Description automatically generated">
            <a:extLst>
              <a:ext uri="{FF2B5EF4-FFF2-40B4-BE49-F238E27FC236}">
                <a16:creationId xmlns:a16="http://schemas.microsoft.com/office/drawing/2014/main" id="{62AE1388-0729-9DD5-2F0A-2A66222C48F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10285425" y="-1938"/>
            <a:ext cx="1789133" cy="179726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5" name="Picture 4">
            <a:extLst>
              <a:ext uri="{FF2B5EF4-FFF2-40B4-BE49-F238E27FC236}">
                <a16:creationId xmlns:a16="http://schemas.microsoft.com/office/drawing/2014/main" id="{F7C3BF74-6CD5-91EC-F801-25BAEAC22589}"/>
              </a:ext>
            </a:extLst>
          </p:cNvPr>
          <p:cNvPicPr>
            <a:picLocks noChangeAspect="1"/>
          </p:cNvPicPr>
          <p:nvPr/>
        </p:nvPicPr>
        <p:blipFill>
          <a:blip r:embed="rId4"/>
          <a:stretch>
            <a:fillRect/>
          </a:stretch>
        </p:blipFill>
        <p:spPr>
          <a:xfrm>
            <a:off x="466954" y="1214065"/>
            <a:ext cx="6752252" cy="4039959"/>
          </a:xfrm>
          <a:prstGeom prst="rect">
            <a:avLst/>
          </a:prstGeom>
        </p:spPr>
      </p:pic>
      <p:pic>
        <p:nvPicPr>
          <p:cNvPr id="7" name="Picture 6">
            <a:hlinkClick r:id="rId5"/>
            <a:extLst>
              <a:ext uri="{FF2B5EF4-FFF2-40B4-BE49-F238E27FC236}">
                <a16:creationId xmlns:a16="http://schemas.microsoft.com/office/drawing/2014/main" id="{AF171F27-42E4-83AE-E4ED-C97E2A6BA4B4}"/>
              </a:ext>
            </a:extLst>
          </p:cNvPr>
          <p:cNvPicPr>
            <a:picLocks noChangeAspect="1"/>
          </p:cNvPicPr>
          <p:nvPr/>
        </p:nvPicPr>
        <p:blipFill>
          <a:blip r:embed="rId6"/>
          <a:stretch>
            <a:fillRect/>
          </a:stretch>
        </p:blipFill>
        <p:spPr>
          <a:xfrm>
            <a:off x="7702610" y="1201277"/>
            <a:ext cx="2582815" cy="1445490"/>
          </a:xfrm>
          <a:prstGeom prst="rect">
            <a:avLst/>
          </a:prstGeom>
        </p:spPr>
      </p:pic>
      <p:sp>
        <p:nvSpPr>
          <p:cNvPr id="8" name="TextBox 7">
            <a:extLst>
              <a:ext uri="{FF2B5EF4-FFF2-40B4-BE49-F238E27FC236}">
                <a16:creationId xmlns:a16="http://schemas.microsoft.com/office/drawing/2014/main" id="{D2FF3025-21D8-6B35-9C35-8A9A3814E1EA}"/>
              </a:ext>
            </a:extLst>
          </p:cNvPr>
          <p:cNvSpPr txBox="1"/>
          <p:nvPr/>
        </p:nvSpPr>
        <p:spPr>
          <a:xfrm>
            <a:off x="7662215" y="2632463"/>
            <a:ext cx="4412343" cy="307777"/>
          </a:xfrm>
          <a:prstGeom prst="rect">
            <a:avLst/>
          </a:prstGeom>
          <a:noFill/>
        </p:spPr>
        <p:txBody>
          <a:bodyPr wrap="square" rtlCol="0">
            <a:spAutoFit/>
          </a:bodyPr>
          <a:lstStyle/>
          <a:p>
            <a:r>
              <a:rPr lang="en-IE" sz="1400">
                <a:hlinkClick r:id="rId5"/>
              </a:rPr>
              <a:t>https://youtu.be/fdzNCB1CVUM</a:t>
            </a:r>
            <a:r>
              <a:rPr lang="en-IE" sz="1400"/>
              <a:t> </a:t>
            </a:r>
          </a:p>
        </p:txBody>
      </p:sp>
      <p:sp>
        <p:nvSpPr>
          <p:cNvPr id="9" name="TextBox 8">
            <a:extLst>
              <a:ext uri="{FF2B5EF4-FFF2-40B4-BE49-F238E27FC236}">
                <a16:creationId xmlns:a16="http://schemas.microsoft.com/office/drawing/2014/main" id="{763B8ED5-F276-6598-64AF-ACE2B9DF63EF}"/>
              </a:ext>
            </a:extLst>
          </p:cNvPr>
          <p:cNvSpPr txBox="1"/>
          <p:nvPr/>
        </p:nvSpPr>
        <p:spPr>
          <a:xfrm>
            <a:off x="304475" y="295918"/>
            <a:ext cx="9108385" cy="646323"/>
          </a:xfrm>
          <a:prstGeom prst="rect">
            <a:avLst/>
          </a:prstGeom>
          <a:noFill/>
        </p:spPr>
        <p:txBody>
          <a:bodyPr rot="0" spcFirstLastPara="0" vertOverflow="overflow" horzOverflow="overflow" vert="horz" wrap="square" lIns="91432" tIns="45716" rIns="91432" bIns="45716" numCol="1" spcCol="0" rtlCol="0" fromWordArt="0" anchor="t" anchorCtr="0" forceAA="0" compatLnSpc="1">
            <a:prstTxWarp prst="textNoShape">
              <a:avLst/>
            </a:prstTxWarp>
            <a:spAutoFit/>
          </a:bodyPr>
          <a:lstStyle/>
          <a:p>
            <a:pPr algn="l"/>
            <a:r>
              <a:rPr lang="en-GB" sz="3600" b="1">
                <a:latin typeface="Calibri Light"/>
                <a:cs typeface="Calibri"/>
              </a:rPr>
              <a:t>The BDTI portal</a:t>
            </a:r>
          </a:p>
        </p:txBody>
      </p:sp>
      <p:sp>
        <p:nvSpPr>
          <p:cNvPr id="10" name="Rectangle 9">
            <a:extLst>
              <a:ext uri="{FF2B5EF4-FFF2-40B4-BE49-F238E27FC236}">
                <a16:creationId xmlns:a16="http://schemas.microsoft.com/office/drawing/2014/main" id="{6BA36A5C-841C-687D-7857-FA369E58FB82}"/>
              </a:ext>
            </a:extLst>
          </p:cNvPr>
          <p:cNvSpPr/>
          <p:nvPr/>
        </p:nvSpPr>
        <p:spPr>
          <a:xfrm>
            <a:off x="485465" y="1002438"/>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3E89659-A127-8EDC-453C-A6BE40DD29FA}"/>
              </a:ext>
            </a:extLst>
          </p:cNvPr>
          <p:cNvSpPr txBox="1"/>
          <p:nvPr/>
        </p:nvSpPr>
        <p:spPr>
          <a:xfrm>
            <a:off x="3048828" y="3244334"/>
            <a:ext cx="6097656" cy="369332"/>
          </a:xfrm>
          <a:prstGeom prst="rect">
            <a:avLst/>
          </a:prstGeom>
          <a:noFill/>
        </p:spPr>
        <p:txBody>
          <a:bodyPr wrap="square">
            <a:spAutoFit/>
          </a:bodyPr>
          <a:lstStyle/>
          <a:p>
            <a:r>
              <a:rPr lang="en-IE" b="0" i="0">
                <a:solidFill>
                  <a:srgbClr val="000000"/>
                </a:solidFill>
                <a:effectLst/>
                <a:latin typeface="Times New Roman" panose="02020603050405020304" pitchFamily="18" charset="0"/>
              </a:rPr>
              <a:t> </a:t>
            </a:r>
            <a:endParaRPr lang="en-IE"/>
          </a:p>
        </p:txBody>
      </p:sp>
      <p:sp>
        <p:nvSpPr>
          <p:cNvPr id="15" name="TextBox 14">
            <a:extLst>
              <a:ext uri="{FF2B5EF4-FFF2-40B4-BE49-F238E27FC236}">
                <a16:creationId xmlns:a16="http://schemas.microsoft.com/office/drawing/2014/main" id="{475805F9-B391-13DC-AA6B-2DCDD7598FBA}"/>
              </a:ext>
            </a:extLst>
          </p:cNvPr>
          <p:cNvSpPr txBox="1"/>
          <p:nvPr/>
        </p:nvSpPr>
        <p:spPr>
          <a:xfrm>
            <a:off x="6186633" y="4030460"/>
            <a:ext cx="4405663" cy="369332"/>
          </a:xfrm>
          <a:prstGeom prst="rect">
            <a:avLst/>
          </a:prstGeom>
          <a:noFill/>
        </p:spPr>
        <p:txBody>
          <a:bodyPr wrap="square">
            <a:spAutoFit/>
          </a:bodyPr>
          <a:lstStyle/>
          <a:p>
            <a:r>
              <a:rPr lang="en-IE" b="0" i="0">
                <a:solidFill>
                  <a:srgbClr val="000000"/>
                </a:solidFill>
                <a:effectLst/>
                <a:latin typeface="Times New Roman" panose="02020603050405020304" pitchFamily="18" charset="0"/>
              </a:rPr>
              <a:t> </a:t>
            </a:r>
            <a:endParaRPr lang="en-IE"/>
          </a:p>
        </p:txBody>
      </p:sp>
      <p:pic>
        <p:nvPicPr>
          <p:cNvPr id="1026" name="Picture 2" descr="Graphical user interface, application&#10;&#10;Description automatically generated">
            <a:extLst>
              <a:ext uri="{FF2B5EF4-FFF2-40B4-BE49-F238E27FC236}">
                <a16:creationId xmlns:a16="http://schemas.microsoft.com/office/drawing/2014/main" id="{2D95C7F6-1A29-C627-B177-60C1C100A9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6278" y="3182551"/>
            <a:ext cx="6420289" cy="339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55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descr="Diagram&#10;&#10;Description automatically generated">
            <a:extLst>
              <a:ext uri="{FF2B5EF4-FFF2-40B4-BE49-F238E27FC236}">
                <a16:creationId xmlns:a16="http://schemas.microsoft.com/office/drawing/2014/main" id="{62AE1388-0729-9DD5-2F0A-2A66222C48F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10285425" y="-1938"/>
            <a:ext cx="1789133" cy="179726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3" name="TextBox 2">
            <a:extLst>
              <a:ext uri="{FF2B5EF4-FFF2-40B4-BE49-F238E27FC236}">
                <a16:creationId xmlns:a16="http://schemas.microsoft.com/office/drawing/2014/main" id="{DA6FC60A-D606-2D2C-DB04-F715515B1ECD}"/>
              </a:ext>
            </a:extLst>
          </p:cNvPr>
          <p:cNvSpPr txBox="1"/>
          <p:nvPr/>
        </p:nvSpPr>
        <p:spPr>
          <a:xfrm>
            <a:off x="304475" y="295918"/>
            <a:ext cx="9108385" cy="646323"/>
          </a:xfrm>
          <a:prstGeom prst="rect">
            <a:avLst/>
          </a:prstGeom>
          <a:noFill/>
        </p:spPr>
        <p:txBody>
          <a:bodyPr rot="0" spcFirstLastPara="0" vertOverflow="overflow" horzOverflow="overflow" vert="horz" wrap="square" lIns="91432" tIns="45716" rIns="91432" bIns="45716" numCol="1" spcCol="0" rtlCol="0" fromWordArt="0" anchor="t" anchorCtr="0" forceAA="0" compatLnSpc="1">
            <a:prstTxWarp prst="textNoShape">
              <a:avLst/>
            </a:prstTxWarp>
            <a:spAutoFit/>
          </a:bodyPr>
          <a:lstStyle/>
          <a:p>
            <a:pPr algn="l"/>
            <a:r>
              <a:rPr lang="en-GB" sz="3600" b="1">
                <a:latin typeface="Calibri Light"/>
                <a:cs typeface="Calibri"/>
              </a:rPr>
              <a:t>The BDTI portal</a:t>
            </a:r>
          </a:p>
        </p:txBody>
      </p:sp>
      <p:pic>
        <p:nvPicPr>
          <p:cNvPr id="2" name="Picture 1" descr="A screenshot of a computer&#10;&#10;Description automatically generated">
            <a:extLst>
              <a:ext uri="{FF2B5EF4-FFF2-40B4-BE49-F238E27FC236}">
                <a16:creationId xmlns:a16="http://schemas.microsoft.com/office/drawing/2014/main" id="{DF272B2C-C003-BAB8-B90B-95549E32F426}"/>
              </a:ext>
            </a:extLst>
          </p:cNvPr>
          <p:cNvPicPr>
            <a:picLocks noChangeAspect="1"/>
          </p:cNvPicPr>
          <p:nvPr/>
        </p:nvPicPr>
        <p:blipFill>
          <a:blip r:embed="rId4"/>
          <a:stretch>
            <a:fillRect/>
          </a:stretch>
        </p:blipFill>
        <p:spPr>
          <a:xfrm>
            <a:off x="162684" y="1440346"/>
            <a:ext cx="11769240" cy="5650034"/>
          </a:xfrm>
          <a:prstGeom prst="rect">
            <a:avLst/>
          </a:prstGeom>
        </p:spPr>
      </p:pic>
      <p:sp>
        <p:nvSpPr>
          <p:cNvPr id="18" name="Rectangle 17">
            <a:extLst>
              <a:ext uri="{FF2B5EF4-FFF2-40B4-BE49-F238E27FC236}">
                <a16:creationId xmlns:a16="http://schemas.microsoft.com/office/drawing/2014/main" id="{F5D2B027-DBDF-394C-3F4A-0F44499EBCB6}"/>
              </a:ext>
            </a:extLst>
          </p:cNvPr>
          <p:cNvSpPr/>
          <p:nvPr/>
        </p:nvSpPr>
        <p:spPr>
          <a:xfrm>
            <a:off x="7650161" y="167661"/>
            <a:ext cx="2489809" cy="1102309"/>
          </a:xfrm>
          <a:prstGeom prst="rect">
            <a:avLst/>
          </a:prstGeom>
          <a:solidFill>
            <a:srgbClr val="443187"/>
          </a:solidFill>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2183" u="sng">
              <a:solidFill>
                <a:srgbClr val="8AB4F8"/>
              </a:solidFill>
              <a:latin typeface="arial" panose="020B0604020202020204" pitchFamily="34" charset="0"/>
            </a:endParaRPr>
          </a:p>
          <a:p>
            <a:pPr algn="ctr"/>
            <a:r>
              <a:rPr lang="en-US" sz="2183" b="1">
                <a:ln w="0"/>
                <a:solidFill>
                  <a:schemeClr val="bg1"/>
                </a:solidFill>
                <a:effectLst>
                  <a:outerShdw blurRad="38100" dist="19050" dir="2700000" algn="tl" rotWithShape="0">
                    <a:schemeClr val="dk1">
                      <a:alpha val="40000"/>
                    </a:schemeClr>
                  </a:outerShdw>
                </a:effectLst>
              </a:rPr>
              <a:t>100% </a:t>
            </a:r>
            <a:r>
              <a:rPr lang="en-IE" sz="2183">
                <a:solidFill>
                  <a:srgbClr val="E2EEFF"/>
                </a:solidFill>
                <a:latin typeface="Google Sans"/>
              </a:rPr>
              <a:t>❤️</a:t>
            </a:r>
            <a:r>
              <a:rPr lang="en-US" sz="2183" b="1">
                <a:ln w="0"/>
                <a:solidFill>
                  <a:schemeClr val="bg1"/>
                </a:solidFill>
                <a:effectLst>
                  <a:outerShdw blurRad="38100" dist="19050" dir="2700000" algn="tl" rotWithShape="0">
                    <a:schemeClr val="dk1">
                      <a:alpha val="40000"/>
                    </a:schemeClr>
                  </a:outerShdw>
                </a:effectLst>
              </a:rPr>
              <a:t> </a:t>
            </a:r>
          </a:p>
          <a:p>
            <a:pPr algn="ctr"/>
            <a:r>
              <a:rPr lang="en-US" sz="2183" b="1">
                <a:ln w="0"/>
                <a:solidFill>
                  <a:srgbClr val="C00000"/>
                </a:solidFill>
                <a:effectLst>
                  <a:outerShdw blurRad="38100" dist="19050" dir="2700000" algn="tl" rotWithShape="0">
                    <a:schemeClr val="dk1">
                      <a:alpha val="40000"/>
                    </a:schemeClr>
                  </a:outerShdw>
                </a:effectLst>
              </a:rPr>
              <a:t>open-source</a:t>
            </a:r>
            <a:r>
              <a:rPr lang="en-US" sz="2183" b="1">
                <a:ln w="0"/>
                <a:solidFill>
                  <a:schemeClr val="bg1"/>
                </a:solidFill>
                <a:effectLst>
                  <a:outerShdw blurRad="38100" dist="19050" dir="2700000" algn="tl" rotWithShape="0">
                    <a:schemeClr val="dk1">
                      <a:alpha val="40000"/>
                    </a:schemeClr>
                  </a:outerShdw>
                </a:effectLst>
              </a:rPr>
              <a:t>  components </a:t>
            </a:r>
            <a:endParaRPr lang="en-US" sz="2183" b="1">
              <a:ln w="0"/>
              <a:solidFill>
                <a:schemeClr val="bg1"/>
              </a:solidFill>
              <a:effectLst>
                <a:outerShdw blurRad="38100" dist="19050" dir="2700000" algn="tl" rotWithShape="0">
                  <a:schemeClr val="dk1">
                    <a:alpha val="40000"/>
                  </a:schemeClr>
                </a:outerShdw>
              </a:effectLst>
              <a:hlinkClick r:id="rId5">
                <a:extLst>
                  <a:ext uri="{A12FA001-AC4F-418D-AE19-62706E023703}">
                    <ahyp:hlinkClr xmlns:ahyp="http://schemas.microsoft.com/office/drawing/2018/hyperlinkcolor" val="tx"/>
                  </a:ext>
                </a:extLst>
              </a:hlinkClick>
            </a:endParaRPr>
          </a:p>
          <a:p>
            <a:pPr algn="ctr"/>
            <a:endParaRPr lang="it-IT" sz="2183"/>
          </a:p>
        </p:txBody>
      </p:sp>
      <p:sp>
        <p:nvSpPr>
          <p:cNvPr id="4" name="Rectangle 3">
            <a:extLst>
              <a:ext uri="{FF2B5EF4-FFF2-40B4-BE49-F238E27FC236}">
                <a16:creationId xmlns:a16="http://schemas.microsoft.com/office/drawing/2014/main" id="{619A8C64-BE0A-2A1B-10FC-2AD7C93B8DC8}"/>
              </a:ext>
            </a:extLst>
          </p:cNvPr>
          <p:cNvSpPr/>
          <p:nvPr/>
        </p:nvSpPr>
        <p:spPr>
          <a:xfrm>
            <a:off x="485465" y="1002438"/>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20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descr="Diagram&#10;&#10;Description automatically generated">
            <a:extLst>
              <a:ext uri="{FF2B5EF4-FFF2-40B4-BE49-F238E27FC236}">
                <a16:creationId xmlns:a16="http://schemas.microsoft.com/office/drawing/2014/main" id="{62AE1388-0729-9DD5-2F0A-2A66222C48F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10285425" y="-1938"/>
            <a:ext cx="1789133" cy="179726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3" name="TextBox 2">
            <a:extLst>
              <a:ext uri="{FF2B5EF4-FFF2-40B4-BE49-F238E27FC236}">
                <a16:creationId xmlns:a16="http://schemas.microsoft.com/office/drawing/2014/main" id="{DA6FC60A-D606-2D2C-DB04-F715515B1ECD}"/>
              </a:ext>
            </a:extLst>
          </p:cNvPr>
          <p:cNvSpPr txBox="1"/>
          <p:nvPr/>
        </p:nvSpPr>
        <p:spPr>
          <a:xfrm>
            <a:off x="584782" y="480658"/>
            <a:ext cx="9108385" cy="646323"/>
          </a:xfrm>
          <a:prstGeom prst="rect">
            <a:avLst/>
          </a:prstGeom>
          <a:noFill/>
        </p:spPr>
        <p:txBody>
          <a:bodyPr rot="0" spcFirstLastPara="0" vertOverflow="overflow" horzOverflow="overflow" vert="horz" wrap="square" lIns="91432" tIns="45716" rIns="91432" bIns="45716" numCol="1" spcCol="0" rtlCol="0" fromWordArt="0" anchor="t" anchorCtr="0" forceAA="0" compatLnSpc="1">
            <a:prstTxWarp prst="textNoShape">
              <a:avLst/>
            </a:prstTxWarp>
            <a:spAutoFit/>
          </a:bodyPr>
          <a:lstStyle/>
          <a:p>
            <a:pPr algn="l"/>
            <a:r>
              <a:rPr lang="en-US" sz="3600" b="1">
                <a:latin typeface="Calibri Light"/>
                <a:ea typeface="Calibri"/>
                <a:cs typeface="Calibri"/>
              </a:rPr>
              <a:t>Who is BDTI for ?</a:t>
            </a:r>
            <a:endParaRPr lang="en-GB" sz="3600" b="1">
              <a:latin typeface="Calibri Light"/>
              <a:ea typeface="Calibri"/>
              <a:cs typeface="Calibri"/>
            </a:endParaRPr>
          </a:p>
        </p:txBody>
      </p:sp>
      <p:sp>
        <p:nvSpPr>
          <p:cNvPr id="11" name="Rectangle 10">
            <a:extLst>
              <a:ext uri="{FF2B5EF4-FFF2-40B4-BE49-F238E27FC236}">
                <a16:creationId xmlns:a16="http://schemas.microsoft.com/office/drawing/2014/main" id="{6A72C523-34C3-597F-4C62-FF65032EC239}"/>
              </a:ext>
            </a:extLst>
          </p:cNvPr>
          <p:cNvSpPr/>
          <p:nvPr/>
        </p:nvSpPr>
        <p:spPr>
          <a:xfrm>
            <a:off x="678620" y="1188123"/>
            <a:ext cx="669464" cy="1213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panose="020F0502020204030204"/>
            </a:endParaRPr>
          </a:p>
        </p:txBody>
      </p:sp>
      <p:sp>
        <p:nvSpPr>
          <p:cNvPr id="2" name="Rectangle 1">
            <a:extLst>
              <a:ext uri="{FF2B5EF4-FFF2-40B4-BE49-F238E27FC236}">
                <a16:creationId xmlns:a16="http://schemas.microsoft.com/office/drawing/2014/main" id="{64F47F05-AA9E-693C-9460-6B5016A04D1E}"/>
              </a:ext>
            </a:extLst>
          </p:cNvPr>
          <p:cNvSpPr/>
          <p:nvPr/>
        </p:nvSpPr>
        <p:spPr>
          <a:xfrm>
            <a:off x="2369770" y="4357238"/>
            <a:ext cx="8221943" cy="984885"/>
          </a:xfrm>
          <a:prstGeom prst="rect">
            <a:avLst/>
          </a:prstGeom>
          <a:ln>
            <a:noFill/>
          </a:ln>
        </p:spPr>
        <p:txBody>
          <a:bodyPr wrap="square" lIns="0" tIns="0" rIns="0" bIns="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en-US" sz="2400" b="1" kern="0" spc="-23">
                <a:latin typeface="Calibri Light"/>
                <a:ea typeface="Open Sans"/>
                <a:cs typeface="Arial"/>
              </a:rPr>
              <a:t>Partnerships with academia and the private sector</a:t>
            </a:r>
          </a:p>
          <a:p>
            <a:pPr>
              <a:spcAft>
                <a:spcPts val="468"/>
              </a:spcAft>
              <a:defRPr/>
            </a:pPr>
            <a:r>
              <a:rPr lang="en-US" sz="2000" kern="0">
                <a:latin typeface="Calibri Light"/>
                <a:ea typeface="Open Sans"/>
                <a:cs typeface="Arial"/>
              </a:rPr>
              <a:t>Academia (master, PhD students) and startups and companies (</a:t>
            </a:r>
            <a:r>
              <a:rPr lang="en-US" sz="2000" kern="0" err="1">
                <a:latin typeface="Calibri Light"/>
                <a:ea typeface="Open Sans"/>
                <a:cs typeface="Arial"/>
              </a:rPr>
              <a:t>GovTech</a:t>
            </a:r>
            <a:r>
              <a:rPr lang="en-US" sz="2000" kern="0">
                <a:latin typeface="Calibri Light"/>
                <a:ea typeface="Open Sans"/>
                <a:cs typeface="Arial"/>
              </a:rPr>
              <a:t> sector) can apply if they are </a:t>
            </a:r>
            <a:r>
              <a:rPr lang="en-US" sz="2000" b="1" kern="0">
                <a:latin typeface="Calibri Light"/>
                <a:ea typeface="Open Sans"/>
                <a:cs typeface="Arial"/>
              </a:rPr>
              <a:t>collaborating</a:t>
            </a:r>
            <a:r>
              <a:rPr lang="en-US" sz="2000" kern="0">
                <a:latin typeface="Calibri Light"/>
                <a:ea typeface="Open Sans"/>
                <a:cs typeface="Arial"/>
              </a:rPr>
              <a:t> with a public administration </a:t>
            </a:r>
            <a:endParaRPr lang="en-US" sz="2000" b="1" kern="0">
              <a:latin typeface="Calibri Light"/>
              <a:ea typeface="Open Sans"/>
              <a:cs typeface="Arial"/>
            </a:endParaRPr>
          </a:p>
        </p:txBody>
      </p:sp>
      <p:pic>
        <p:nvPicPr>
          <p:cNvPr id="5" name="Graphic 4" descr="Handshake outline">
            <a:extLst>
              <a:ext uri="{FF2B5EF4-FFF2-40B4-BE49-F238E27FC236}">
                <a16:creationId xmlns:a16="http://schemas.microsoft.com/office/drawing/2014/main" id="{7E4B5FA2-9A71-A447-A95F-83B502DE75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906" y="4170845"/>
            <a:ext cx="1248385" cy="1248538"/>
          </a:xfrm>
          <a:prstGeom prst="rect">
            <a:avLst/>
          </a:prstGeom>
        </p:spPr>
      </p:pic>
      <p:sp>
        <p:nvSpPr>
          <p:cNvPr id="7" name="Rectangle 6">
            <a:extLst>
              <a:ext uri="{FF2B5EF4-FFF2-40B4-BE49-F238E27FC236}">
                <a16:creationId xmlns:a16="http://schemas.microsoft.com/office/drawing/2014/main" id="{70A83C02-BD45-D6C0-29C7-C83374836556}"/>
              </a:ext>
            </a:extLst>
          </p:cNvPr>
          <p:cNvSpPr/>
          <p:nvPr/>
        </p:nvSpPr>
        <p:spPr>
          <a:xfrm>
            <a:off x="2374273" y="2348226"/>
            <a:ext cx="8217440" cy="984885"/>
          </a:xfrm>
          <a:prstGeom prst="rect">
            <a:avLst/>
          </a:prstGeom>
          <a:ln>
            <a:noFill/>
          </a:ln>
        </p:spPr>
        <p:txBody>
          <a:bodyPr wrap="square" lIns="0" tIns="0" rIns="0" bIns="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en-US" sz="2400" b="1" kern="0" spc="-23">
                <a:latin typeface="Calibri Light"/>
                <a:ea typeface="Open Sans"/>
                <a:cs typeface="Arial"/>
              </a:rPr>
              <a:t>European Public Administrations</a:t>
            </a:r>
          </a:p>
          <a:p>
            <a:pPr>
              <a:spcAft>
                <a:spcPts val="468"/>
              </a:spcAft>
              <a:defRPr/>
            </a:pPr>
            <a:r>
              <a:rPr lang="en-US" sz="2000" kern="0">
                <a:latin typeface="Calibri Light"/>
                <a:ea typeface="Open Sans"/>
                <a:cs typeface="Arial"/>
              </a:rPr>
              <a:t>All European Public Administrations at</a:t>
            </a:r>
            <a:r>
              <a:rPr lang="en-US" sz="2000" kern="0">
                <a:highlight>
                  <a:srgbClr val="FFFF00"/>
                </a:highlight>
                <a:latin typeface="Calibri Light"/>
                <a:ea typeface="Open Sans"/>
                <a:cs typeface="Arial"/>
              </a:rPr>
              <a:t> </a:t>
            </a:r>
            <a:r>
              <a:rPr lang="en-US" sz="2000" b="1" kern="0">
                <a:highlight>
                  <a:srgbClr val="FFFF00"/>
                </a:highlight>
                <a:latin typeface="Calibri Light"/>
                <a:ea typeface="Open Sans"/>
                <a:cs typeface="Arial"/>
              </a:rPr>
              <a:t>local, regional and national level</a:t>
            </a:r>
            <a:r>
              <a:rPr lang="en-US" sz="2000" b="1" kern="0">
                <a:latin typeface="Calibri Light"/>
                <a:ea typeface="Open Sans"/>
                <a:cs typeface="Arial"/>
              </a:rPr>
              <a:t> </a:t>
            </a:r>
            <a:br>
              <a:rPr lang="en-US" sz="2000" b="1" kern="0">
                <a:latin typeface="Calibri Light"/>
                <a:ea typeface="Open Sans"/>
                <a:cs typeface="Arial"/>
              </a:rPr>
            </a:br>
            <a:r>
              <a:rPr lang="en-US" sz="2000" kern="0">
                <a:latin typeface="Calibri Light"/>
                <a:ea typeface="Open Sans"/>
                <a:cs typeface="Arial"/>
              </a:rPr>
              <a:t>can independently apply for a BDTI pilot project</a:t>
            </a:r>
          </a:p>
        </p:txBody>
      </p:sp>
      <p:pic>
        <p:nvPicPr>
          <p:cNvPr id="9" name="Graphic 4" descr="Bank outline">
            <a:extLst>
              <a:ext uri="{FF2B5EF4-FFF2-40B4-BE49-F238E27FC236}">
                <a16:creationId xmlns:a16="http://schemas.microsoft.com/office/drawing/2014/main" id="{B3D96212-F0C0-589E-A47D-A640CE9ACD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4814" y="2210123"/>
            <a:ext cx="1069109" cy="987501"/>
          </a:xfrm>
          <a:prstGeom prst="rect">
            <a:avLst/>
          </a:prstGeom>
        </p:spPr>
      </p:pic>
      <p:pic>
        <p:nvPicPr>
          <p:cNvPr id="4" name="Graphic 5" descr="A circle filled with irregular dots">
            <a:extLst>
              <a:ext uri="{FF2B5EF4-FFF2-40B4-BE49-F238E27FC236}">
                <a16:creationId xmlns:a16="http://schemas.microsoft.com/office/drawing/2014/main" id="{CB1E8B4B-81B7-35AE-A73A-BD930AC616B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50054" y="4619936"/>
            <a:ext cx="4572000" cy="4572000"/>
          </a:xfrm>
          <a:prstGeom prst="rect">
            <a:avLst/>
          </a:prstGeom>
        </p:spPr>
      </p:pic>
    </p:spTree>
    <p:extLst>
      <p:ext uri="{BB962C8B-B14F-4D97-AF65-F5344CB8AC3E}">
        <p14:creationId xmlns:p14="http://schemas.microsoft.com/office/powerpoint/2010/main" val="3688006114"/>
      </p:ext>
    </p:extLst>
  </p:cSld>
  <p:clrMapOvr>
    <a:masterClrMapping/>
  </p:clrMapOvr>
</p:sld>
</file>

<file path=ppt/theme/theme1.xml><?xml version="1.0" encoding="utf-8"?>
<a:theme xmlns:a="http://schemas.openxmlformats.org/drawingml/2006/main" name="Thème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1987089B2DDC4EA3C5EEDA50AEC7B2" ma:contentTypeVersion="18" ma:contentTypeDescription="Create a new document." ma:contentTypeScope="" ma:versionID="2b1da1a1a781a0f7739b8ebde345ac0b">
  <xsd:schema xmlns:xsd="http://www.w3.org/2001/XMLSchema" xmlns:xs="http://www.w3.org/2001/XMLSchema" xmlns:p="http://schemas.microsoft.com/office/2006/metadata/properties" xmlns:ns2="122f29e7-6632-4cfe-826d-d0aa7d34b0a3" xmlns:ns3="0963436b-35f1-4197-85e1-d8d1686f5aa4" targetNamespace="http://schemas.microsoft.com/office/2006/metadata/properties" ma:root="true" ma:fieldsID="756f76d1840bbf2d485318eb356df129" ns2:_="" ns3:_="">
    <xsd:import namespace="122f29e7-6632-4cfe-826d-d0aa7d34b0a3"/>
    <xsd:import namespace="0963436b-35f1-4197-85e1-d8d1686f5a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Comment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29e7-6632-4cfe-826d-d0aa7d34b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Comments" ma:index="23" nillable="true" ma:displayName="Comments" ma:format="Dropdown" ma:internalName="Comments">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63436b-35f1-4197-85e1-d8d1686f5aa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1e81020-6bdb-4967-9a92-d8b86320a284}" ma:internalName="TaxCatchAll" ma:showField="CatchAllData" ma:web="0963436b-35f1-4197-85e1-d8d1686f5a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2f29e7-6632-4cfe-826d-d0aa7d34b0a3">
      <Terms xmlns="http://schemas.microsoft.com/office/infopath/2007/PartnerControls"/>
    </lcf76f155ced4ddcb4097134ff3c332f>
    <TaxCatchAll xmlns="0963436b-35f1-4197-85e1-d8d1686f5aa4" xsi:nil="true"/>
    <SharedWithUsers xmlns="0963436b-35f1-4197-85e1-d8d1686f5aa4">
      <UserInfo>
        <DisplayName>LIEGEOIS Joelle (DIGIT-EXT)</DisplayName>
        <AccountId>38</AccountId>
        <AccountType/>
      </UserInfo>
      <UserInfo>
        <DisplayName>MHLANGA David (DIGIT)</DisplayName>
        <AccountId>91</AccountId>
        <AccountType/>
      </UserInfo>
      <UserInfo>
        <DisplayName>DIEZ PEREZ Esther (DIGIT)</DisplayName>
        <AccountId>85</AccountId>
        <AccountType/>
      </UserInfo>
      <UserInfo>
        <DisplayName>MINTOV Dimitar (DIGIT)</DisplayName>
        <AccountId>96</AccountId>
        <AccountType/>
      </UserInfo>
      <UserInfo>
        <DisplayName>BODINO Maria Claudia (DIGIT)</DisplayName>
        <AccountId>9</AccountId>
        <AccountType/>
      </UserInfo>
      <UserInfo>
        <DisplayName>CARTELLA Francesco (DIGIT)</DisplayName>
        <AccountId>97</AccountId>
        <AccountType/>
      </UserInfo>
      <UserInfo>
        <DisplayName>TRIANTAFYLLIDOU Dimitra (DIGIT)</DisplayName>
        <AccountId>98</AccountId>
        <AccountType/>
      </UserInfo>
      <UserInfo>
        <DisplayName>MARAGKOUDAKIS Emmanouil (DIGIT)</DisplayName>
        <AccountId>34</AccountId>
        <AccountType/>
      </UserInfo>
      <UserInfo>
        <DisplayName>BARCELLAN Roberto (DIGIT)</DisplayName>
        <AccountId>99</AccountId>
        <AccountType/>
      </UserInfo>
      <UserInfo>
        <DisplayName>VASSILOPOULOS Athena (DIGIT)</DisplayName>
        <AccountId>84</AccountId>
        <AccountType/>
      </UserInfo>
      <UserInfo>
        <DisplayName>MAGNISALIS Ioannis (DIGIT)</DisplayName>
        <AccountId>35</AccountId>
        <AccountType/>
      </UserInfo>
      <UserInfo>
        <DisplayName>CADIC Sebastien (DIGIT-EXT)</DisplayName>
        <AccountId>83</AccountId>
        <AccountType/>
      </UserInfo>
    </SharedWithUsers>
    <MediaLengthInSeconds xmlns="122f29e7-6632-4cfe-826d-d0aa7d34b0a3" xsi:nil="true"/>
    <Comments xmlns="122f29e7-6632-4cfe-826d-d0aa7d34b0a3" xsi:nil="true"/>
  </documentManagement>
</p:properties>
</file>

<file path=customXml/itemProps1.xml><?xml version="1.0" encoding="utf-8"?>
<ds:datastoreItem xmlns:ds="http://schemas.openxmlformats.org/officeDocument/2006/customXml" ds:itemID="{92F07488-BE0E-4EC8-B4F1-27929870FB24}">
  <ds:schemaRefs>
    <ds:schemaRef ds:uri="http://schemas.microsoft.com/sharepoint/v3/contenttype/forms"/>
  </ds:schemaRefs>
</ds:datastoreItem>
</file>

<file path=customXml/itemProps2.xml><?xml version="1.0" encoding="utf-8"?>
<ds:datastoreItem xmlns:ds="http://schemas.openxmlformats.org/officeDocument/2006/customXml" ds:itemID="{A128A239-0C10-4424-8709-A61BF49973A2}">
  <ds:schemaRefs>
    <ds:schemaRef ds:uri="0963436b-35f1-4197-85e1-d8d1686f5aa4"/>
    <ds:schemaRef ds:uri="122f29e7-6632-4cfe-826d-d0aa7d34b0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6FF352-10C9-468E-9AAF-6CD601B52B80}">
  <ds:schemaRefs>
    <ds:schemaRef ds:uri="0963436b-35f1-4197-85e1-d8d1686f5aa4"/>
    <ds:schemaRef ds:uri="122f29e7-6632-4cfe-826d-d0aa7d34b0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Thème Office</vt:lpstr>
      <vt:lpstr>PowerPoint Presentation</vt:lpstr>
      <vt:lpstr>Public Sector Information and the role of Data analytics  </vt:lpstr>
      <vt:lpstr>PowerPoint Presentation</vt:lpstr>
      <vt:lpstr>Big Data Test Infrastructure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Utilisateur de Microsoft Office</dc:creator>
  <cp:revision>3</cp:revision>
  <dcterms:created xsi:type="dcterms:W3CDTF">2022-03-31T13:00:44Z</dcterms:created>
  <dcterms:modified xsi:type="dcterms:W3CDTF">2023-11-22T08:36:57Z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2022-04-13T06:48:45Z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1e84348e-b046-4978-9d79-bc721fe98668</vt:lpwstr>
  </property>
  <property fmtid="{D5CDD505-2E9C-101B-9397-08002B2CF9AE}" pid="8" name="MSIP_Label_ea60d57e-af5b-4752-ac57-3e4f28ca11dc_ContentBits">
    <vt:lpwstr>0</vt:lpwstr>
  </property>
  <property fmtid="{D5CDD505-2E9C-101B-9397-08002B2CF9AE}" pid="9" name="ContentTypeId">
    <vt:lpwstr>0x010100AE1987089B2DDC4EA3C5EEDA50AEC7B2</vt:lpwstr>
  </property>
  <property fmtid="{D5CDD505-2E9C-101B-9397-08002B2CF9AE}" pid="10" name="MediaServiceImageTags">
    <vt:lpwstr/>
  </property>
  <property fmtid="{D5CDD505-2E9C-101B-9397-08002B2CF9AE}" pid="11" name="Order">
    <vt:r8>1200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y fmtid="{D5CDD505-2E9C-101B-9397-08002B2CF9AE}" pid="18" name="MSIP_Label_6bd9ddd1-4d20-43f6-abfa-fc3c07406f94_Enabled">
    <vt:lpwstr>true</vt:lpwstr>
  </property>
  <property fmtid="{D5CDD505-2E9C-101B-9397-08002B2CF9AE}" pid="19" name="MSIP_Label_6bd9ddd1-4d20-43f6-abfa-fc3c07406f94_SetDate">
    <vt:lpwstr>2022-11-28T09:17:37Z</vt:lpwstr>
  </property>
  <property fmtid="{D5CDD505-2E9C-101B-9397-08002B2CF9AE}" pid="20" name="MSIP_Label_6bd9ddd1-4d20-43f6-abfa-fc3c07406f94_Method">
    <vt:lpwstr>Standard</vt:lpwstr>
  </property>
  <property fmtid="{D5CDD505-2E9C-101B-9397-08002B2CF9AE}" pid="21" name="MSIP_Label_6bd9ddd1-4d20-43f6-abfa-fc3c07406f94_Name">
    <vt:lpwstr>Commission Use</vt:lpwstr>
  </property>
  <property fmtid="{D5CDD505-2E9C-101B-9397-08002B2CF9AE}" pid="22" name="MSIP_Label_6bd9ddd1-4d20-43f6-abfa-fc3c07406f94_SiteId">
    <vt:lpwstr>b24c8b06-522c-46fe-9080-70926f8dddb1</vt:lpwstr>
  </property>
  <property fmtid="{D5CDD505-2E9C-101B-9397-08002B2CF9AE}" pid="23" name="MSIP_Label_6bd9ddd1-4d20-43f6-abfa-fc3c07406f94_ActionId">
    <vt:lpwstr>bb14ffcd-e35d-4f07-a25e-4e1d6ad2d7d1</vt:lpwstr>
  </property>
  <property fmtid="{D5CDD505-2E9C-101B-9397-08002B2CF9AE}" pid="24" name="MSIP_Label_6bd9ddd1-4d20-43f6-abfa-fc3c07406f94_ContentBits">
    <vt:lpwstr>0</vt:lpwstr>
  </property>
  <property fmtid="{D5CDD505-2E9C-101B-9397-08002B2CF9AE}" pid="25" name="_activity">
    <vt:lpwstr>{"FileActivityType":"9","FileActivityTimeStamp":"2023-01-16T11:57:05.333Z","FileActivityUsersOnPage":[{"DisplayName":"VASSILOPOULOS Athena (DIGIT)","Id":"athena.vassilopoulos@ec.europa.eu"},{"DisplayName":"MHLANGA David (DIGIT)","Id":"david.mhlanga@ec.europa.eu"},{"DisplayName":"DIEZ PEREZ Esther (DIGIT)","Id":"esther.diez-perez@ec.europa.eu"},{"DisplayName":"MINTOV Dimitar (DIGIT)","Id":"dimitar.mintov@ec.europa.eu"},{"DisplayName":"BODINO Maria Claudia (DIGIT)","Id":"mariaclaudia.bodino@ec.europa.eu"},{"DisplayName":"CARTELLA Francesco (DIGIT)","Id":"francesco.cartella@ec.europa.eu"},{"DisplayName":"TRIANTAFYLLIDOU Dimitra (DIGIT)","Id":"dimitra.triantafyllidou@ec.europa.eu"},{"DisplayName":"MARAGKOUDAKIS Emmanouil (DIGIT)","Id":"emmanouil.maragkoudakis@ec.europa.eu"},{"DisplayName":"BARCELLAN Roberto (DIGIT)","Id":"roberto.barcellan@ec.europa.eu"},{"DisplayName":"VASSILOPOULOS Athena (DIGIT)","Id":"athena.vassilopoulos@ec.europa.eu"},{"DisplayName":"LIEGEOIS Joelle (DIGIT-EXT)","Id":"joelle.liegeois@ext.ec.europa.eu"},{"DisplayName":"MAGNISALIS Ioannis (DIGIT)","Id":"ioannis.magnisalis@ec.europa.eu"},{"DisplayName":"CADIC Sebastien (DIGIT-EXT)","Id":"sebastien.cadic@ext.ec.europa.eu"}],"FileActivityNavigationId":null}</vt:lpwstr>
  </property>
</Properties>
</file>